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02"/>
  </p:notesMasterIdLst>
  <p:handoutMasterIdLst>
    <p:handoutMasterId r:id="rId103"/>
  </p:handoutMasterIdLst>
  <p:sldIdLst>
    <p:sldId id="256" r:id="rId2"/>
    <p:sldId id="426" r:id="rId3"/>
    <p:sldId id="372" r:id="rId4"/>
    <p:sldId id="382" r:id="rId5"/>
    <p:sldId id="383" r:id="rId6"/>
    <p:sldId id="266" r:id="rId7"/>
    <p:sldId id="373" r:id="rId8"/>
    <p:sldId id="409" r:id="rId9"/>
    <p:sldId id="410" r:id="rId10"/>
    <p:sldId id="427" r:id="rId11"/>
    <p:sldId id="411" r:id="rId12"/>
    <p:sldId id="412" r:id="rId13"/>
    <p:sldId id="413" r:id="rId14"/>
    <p:sldId id="414" r:id="rId15"/>
    <p:sldId id="415" r:id="rId16"/>
    <p:sldId id="326" r:id="rId17"/>
    <p:sldId id="347" r:id="rId18"/>
    <p:sldId id="348" r:id="rId19"/>
    <p:sldId id="354" r:id="rId20"/>
    <p:sldId id="349" r:id="rId21"/>
    <p:sldId id="280" r:id="rId22"/>
    <p:sldId id="325" r:id="rId23"/>
    <p:sldId id="282" r:id="rId24"/>
    <p:sldId id="327" r:id="rId25"/>
    <p:sldId id="281" r:id="rId26"/>
    <p:sldId id="279" r:id="rId27"/>
    <p:sldId id="328" r:id="rId28"/>
    <p:sldId id="329" r:id="rId29"/>
    <p:sldId id="330" r:id="rId30"/>
    <p:sldId id="338" r:id="rId31"/>
    <p:sldId id="331" r:id="rId32"/>
    <p:sldId id="332" r:id="rId33"/>
    <p:sldId id="333" r:id="rId34"/>
    <p:sldId id="334" r:id="rId35"/>
    <p:sldId id="391" r:id="rId36"/>
    <p:sldId id="335" r:id="rId37"/>
    <p:sldId id="336" r:id="rId38"/>
    <p:sldId id="265" r:id="rId39"/>
    <p:sldId id="270" r:id="rId40"/>
    <p:sldId id="271" r:id="rId41"/>
    <p:sldId id="273" r:id="rId42"/>
    <p:sldId id="274" r:id="rId43"/>
    <p:sldId id="275" r:id="rId44"/>
    <p:sldId id="276" r:id="rId45"/>
    <p:sldId id="277" r:id="rId46"/>
    <p:sldId id="278" r:id="rId47"/>
    <p:sldId id="416" r:id="rId48"/>
    <p:sldId id="392" r:id="rId49"/>
    <p:sldId id="393" r:id="rId50"/>
    <p:sldId id="401" r:id="rId51"/>
    <p:sldId id="402" r:id="rId52"/>
    <p:sldId id="403" r:id="rId53"/>
    <p:sldId id="404" r:id="rId54"/>
    <p:sldId id="405" r:id="rId55"/>
    <p:sldId id="406" r:id="rId56"/>
    <p:sldId id="407" r:id="rId57"/>
    <p:sldId id="408" r:id="rId58"/>
    <p:sldId id="385" r:id="rId59"/>
    <p:sldId id="290" r:id="rId60"/>
    <p:sldId id="292" r:id="rId61"/>
    <p:sldId id="388" r:id="rId62"/>
    <p:sldId id="389" r:id="rId63"/>
    <p:sldId id="321" r:id="rId64"/>
    <p:sldId id="387" r:id="rId65"/>
    <p:sldId id="379" r:id="rId66"/>
    <p:sldId id="320" r:id="rId67"/>
    <p:sldId id="297" r:id="rId68"/>
    <p:sldId id="298" r:id="rId69"/>
    <p:sldId id="314" r:id="rId70"/>
    <p:sldId id="322" r:id="rId71"/>
    <p:sldId id="323" r:id="rId72"/>
    <p:sldId id="378" r:id="rId73"/>
    <p:sldId id="343" r:id="rId74"/>
    <p:sldId id="390" r:id="rId75"/>
    <p:sldId id="344" r:id="rId76"/>
    <p:sldId id="345" r:id="rId77"/>
    <p:sldId id="350" r:id="rId78"/>
    <p:sldId id="355" r:id="rId79"/>
    <p:sldId id="351" r:id="rId80"/>
    <p:sldId id="352" r:id="rId81"/>
    <p:sldId id="293" r:id="rId82"/>
    <p:sldId id="296" r:id="rId83"/>
    <p:sldId id="339" r:id="rId84"/>
    <p:sldId id="340" r:id="rId85"/>
    <p:sldId id="341" r:id="rId86"/>
    <p:sldId id="342" r:id="rId87"/>
    <p:sldId id="368" r:id="rId88"/>
    <p:sldId id="428" r:id="rId89"/>
    <p:sldId id="424" r:id="rId90"/>
    <p:sldId id="417" r:id="rId91"/>
    <p:sldId id="418" r:id="rId92"/>
    <p:sldId id="419" r:id="rId93"/>
    <p:sldId id="318" r:id="rId94"/>
    <p:sldId id="422" r:id="rId95"/>
    <p:sldId id="367" r:id="rId96"/>
    <p:sldId id="319" r:id="rId97"/>
    <p:sldId id="369" r:id="rId98"/>
    <p:sldId id="370" r:id="rId99"/>
    <p:sldId id="371" r:id="rId100"/>
    <p:sldId id="425" r:id="rId101"/>
  </p:sldIdLst>
  <p:sldSz cx="12192000" cy="6858000"/>
  <p:notesSz cx="6889750" cy="1002188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C90083-D1E6-412D-861E-5827A141CF3D}">
          <p14:sldIdLst>
            <p14:sldId id="256"/>
            <p14:sldId id="426"/>
            <p14:sldId id="372"/>
            <p14:sldId id="382"/>
            <p14:sldId id="383"/>
            <p14:sldId id="266"/>
            <p14:sldId id="373"/>
            <p14:sldId id="409"/>
            <p14:sldId id="410"/>
            <p14:sldId id="427"/>
            <p14:sldId id="411"/>
            <p14:sldId id="412"/>
            <p14:sldId id="413"/>
            <p14:sldId id="414"/>
            <p14:sldId id="415"/>
            <p14:sldId id="326"/>
            <p14:sldId id="347"/>
            <p14:sldId id="348"/>
            <p14:sldId id="354"/>
            <p14:sldId id="349"/>
            <p14:sldId id="280"/>
            <p14:sldId id="325"/>
            <p14:sldId id="282"/>
            <p14:sldId id="327"/>
            <p14:sldId id="281"/>
            <p14:sldId id="279"/>
            <p14:sldId id="328"/>
            <p14:sldId id="329"/>
            <p14:sldId id="330"/>
            <p14:sldId id="338"/>
            <p14:sldId id="331"/>
            <p14:sldId id="332"/>
            <p14:sldId id="333"/>
            <p14:sldId id="334"/>
            <p14:sldId id="391"/>
            <p14:sldId id="335"/>
            <p14:sldId id="336"/>
            <p14:sldId id="265"/>
            <p14:sldId id="270"/>
            <p14:sldId id="271"/>
            <p14:sldId id="273"/>
            <p14:sldId id="274"/>
            <p14:sldId id="275"/>
            <p14:sldId id="276"/>
            <p14:sldId id="277"/>
            <p14:sldId id="278"/>
            <p14:sldId id="416"/>
            <p14:sldId id="392"/>
            <p14:sldId id="393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385"/>
            <p14:sldId id="290"/>
            <p14:sldId id="292"/>
            <p14:sldId id="388"/>
            <p14:sldId id="389"/>
            <p14:sldId id="321"/>
            <p14:sldId id="387"/>
            <p14:sldId id="379"/>
            <p14:sldId id="320"/>
            <p14:sldId id="297"/>
            <p14:sldId id="298"/>
            <p14:sldId id="314"/>
            <p14:sldId id="322"/>
            <p14:sldId id="323"/>
            <p14:sldId id="378"/>
            <p14:sldId id="343"/>
            <p14:sldId id="390"/>
            <p14:sldId id="344"/>
            <p14:sldId id="345"/>
            <p14:sldId id="350"/>
            <p14:sldId id="355"/>
            <p14:sldId id="351"/>
            <p14:sldId id="352"/>
            <p14:sldId id="293"/>
            <p14:sldId id="296"/>
            <p14:sldId id="339"/>
            <p14:sldId id="340"/>
            <p14:sldId id="341"/>
            <p14:sldId id="342"/>
            <p14:sldId id="368"/>
            <p14:sldId id="428"/>
            <p14:sldId id="424"/>
            <p14:sldId id="417"/>
            <p14:sldId id="418"/>
            <p14:sldId id="419"/>
            <p14:sldId id="318"/>
            <p14:sldId id="422"/>
          </p14:sldIdLst>
        </p14:section>
        <p14:section name="Untitled Section" id="{635F506A-8D02-46D9-87AD-79B915CB0D88}">
          <p14:sldIdLst>
            <p14:sldId id="367"/>
            <p14:sldId id="319"/>
            <p14:sldId id="369"/>
            <p14:sldId id="370"/>
            <p14:sldId id="371"/>
            <p14:sldId id="4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8" y="0"/>
            <a:ext cx="2985558" cy="5028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E740863-1226-4470-B0AB-A8896880FAE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8" y="9519055"/>
            <a:ext cx="2985558" cy="5028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B751352-AC54-4E6D-B29F-364494315EA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776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6182" cy="5031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09" y="1"/>
            <a:ext cx="2986182" cy="5031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49AA0-9E17-47BF-8620-3FE2A8D6F84B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9599" y="4822692"/>
            <a:ext cx="5510552" cy="39464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8741"/>
            <a:ext cx="2986182" cy="50314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09" y="9518741"/>
            <a:ext cx="2986182" cy="50314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1F60B-AC8E-4A37-AC55-04E179FDCC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087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8960" y="4760381"/>
            <a:ext cx="5511780" cy="4509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8589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8960" y="4760381"/>
            <a:ext cx="5511780" cy="4509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7778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8960" y="4760381"/>
            <a:ext cx="5511780" cy="4509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0228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8960" y="4760381"/>
            <a:ext cx="5511780" cy="4509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240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8960" y="4760381"/>
            <a:ext cx="5511780" cy="4509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212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F8FA478E-B930-4C43-9AA5-5F76C6FD174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19FB469D-D68D-4A1E-9B1D-1C9A4695280A}" type="slidenum">
              <a:rPr lang="th-TH" smtClean="0"/>
              <a:t>‹#›</a:t>
            </a:fld>
            <a:endParaRPr lang="th-TH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95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478E-B930-4C43-9AA5-5F76C6FD174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469D-D68D-4A1E-9B1D-1C9A4695280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966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F8FA478E-B930-4C43-9AA5-5F76C6FD174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19FB469D-D68D-4A1E-9B1D-1C9A4695280A}" type="slidenum">
              <a:rPr lang="th-TH" smtClean="0"/>
              <a:t>‹#›</a:t>
            </a:fld>
            <a:endParaRPr lang="th-TH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066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478E-B930-4C43-9AA5-5F76C6FD174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469D-D68D-4A1E-9B1D-1C9A4695280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963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8FA478E-B930-4C43-9AA5-5F76C6FD174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9FB469D-D68D-4A1E-9B1D-1C9A4695280A}" type="slidenum">
              <a:rPr lang="th-TH" smtClean="0"/>
              <a:t>‹#›</a:t>
            </a:fld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66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478E-B930-4C43-9AA5-5F76C6FD174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469D-D68D-4A1E-9B1D-1C9A4695280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279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478E-B930-4C43-9AA5-5F76C6FD174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469D-D68D-4A1E-9B1D-1C9A4695280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6280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478E-B930-4C43-9AA5-5F76C6FD174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469D-D68D-4A1E-9B1D-1C9A4695280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3658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478E-B930-4C43-9AA5-5F76C6FD174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469D-D68D-4A1E-9B1D-1C9A4695280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68192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F8FA478E-B930-4C43-9AA5-5F76C6FD174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19FB469D-D68D-4A1E-9B1D-1C9A4695280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23251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F8FA478E-B930-4C43-9AA5-5F76C6FD174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19FB469D-D68D-4A1E-9B1D-1C9A4695280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521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8FA478E-B930-4C43-9AA5-5F76C6FD1748}" type="datetimeFigureOut">
              <a:rPr lang="th-TH" smtClean="0"/>
              <a:t>02/07/63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19FB469D-D68D-4A1E-9B1D-1C9A4695280A}" type="slidenum">
              <a:rPr lang="th-TH" smtClean="0"/>
              <a:t>‹#›</a:t>
            </a:fld>
            <a:endParaRPr lang="th-TH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95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jonessalad.com/2019/12/24/%e0%b8%ad%e0%b8%a2%e0%b9%88%e0%b8%b2%e0%b8%81%e0%b8%b4%e0%b8%99%e0%b9%84%e0%b8%82%e0%b8%a1%e0%b8%b1%e0%b8%99%e0%b8%95%e0%b8%b2%e0%b8%a1%e0%b8%ad%e0%b8%b3%e0%b9%80%e0%b8%a0%e0%b8%ad%e0%b9%83%e0%b8%88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2.png"/><Relationship Id="rId7" Type="http://schemas.openxmlformats.org/officeDocument/2006/relationships/hyperlink" Target="https://blog.hootsuite.com/instagram-hashtags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log.hootsuite.com/instagram-captions-drive-engagement/" TargetMode="External"/><Relationship Id="rId5" Type="http://schemas.openxmlformats.org/officeDocument/2006/relationships/hyperlink" Target="https://blog.hootsuite.com/how-to-take-good-instagram-photos/" TargetMode="Externa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www.instagram.com/p/CAYHNnnnjeA/?utm_source=ig_web_copy_link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facebook.com/ads/audience-insights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ads/audience-insights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1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ds/tools/text_overla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strategy </a:t>
            </a:r>
            <a:r>
              <a:rPr lang="en-US" dirty="0"/>
              <a:t/>
            </a:r>
            <a:br>
              <a:rPr lang="en-US" dirty="0"/>
            </a:br>
            <a:r>
              <a:rPr lang="th-TH" dirty="0" smtClean="0"/>
              <a:t>เพราะการสร้างแบ</a:t>
            </a:r>
            <a:r>
              <a:rPr lang="th-TH" dirty="0" err="1" smtClean="0"/>
              <a:t>รนด์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ไม่ได้มีเพียงแค่การยิง </a:t>
            </a:r>
            <a:r>
              <a:rPr lang="th-TH" dirty="0" err="1" smtClean="0"/>
              <a:t>AD</a:t>
            </a:r>
            <a:r>
              <a:rPr lang="th-TH" dirty="0" smtClean="0"/>
              <a:t/>
            </a:r>
            <a:br>
              <a:rPr lang="th-TH" dirty="0" smtClean="0"/>
            </a:b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1" y="4945377"/>
            <a:ext cx="4006205" cy="1216884"/>
          </a:xfrm>
        </p:spPr>
        <p:txBody>
          <a:bodyPr>
            <a:noAutofit/>
          </a:bodyPr>
          <a:lstStyle/>
          <a:p>
            <a:r>
              <a:rPr lang="en-US" sz="1800" dirty="0" smtClean="0"/>
              <a:t>By </a:t>
            </a:r>
            <a:r>
              <a:rPr lang="en-US" sz="1800" dirty="0" err="1" smtClean="0"/>
              <a:t>Namtan</a:t>
            </a:r>
            <a:r>
              <a:rPr lang="en-US" sz="1800" dirty="0" smtClean="0"/>
              <a:t> KIDSOCIETY</a:t>
            </a:r>
          </a:p>
          <a:p>
            <a:r>
              <a:rPr lang="en-US" sz="1800" dirty="0" smtClean="0"/>
              <a:t>83.2 K Followers</a:t>
            </a:r>
          </a:p>
          <a:p>
            <a:endParaRPr lang="th-TH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46" y="414266"/>
            <a:ext cx="5834133" cy="58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5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198" y="2677212"/>
            <a:ext cx="87575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ไม่ว่าจะผิดหรือถูก ลูกค้าต้องรู้สึก “ชนะ”</a:t>
            </a:r>
          </a:p>
          <a:p>
            <a:r>
              <a:rPr lang="th-TH" dirty="0" smtClean="0"/>
              <a:t>ไม่มีเหตุผลอะไร ที่เราจะต้องไปเอาชนะลูกค้า</a:t>
            </a:r>
          </a:p>
          <a:p>
            <a:endParaRPr lang="th-TH" dirty="0"/>
          </a:p>
          <a:p>
            <a:r>
              <a:rPr lang="th-TH" dirty="0"/>
              <a:t>ใ</a:t>
            </a:r>
            <a:r>
              <a:rPr lang="th-TH" dirty="0" smtClean="0"/>
              <a:t>ห้ลูกค้ารู้สึก “</a:t>
            </a:r>
            <a:r>
              <a:rPr lang="th-TH" b="1" u="sng" dirty="0" smtClean="0"/>
              <a:t>ชนะ” ให้เค้ารู้สึกว่าเค้าได้ มากกว่าที่จ่าย</a:t>
            </a:r>
            <a:endParaRPr lang="th-TH" b="1" u="sng" dirty="0"/>
          </a:p>
        </p:txBody>
      </p:sp>
    </p:spTree>
    <p:extLst>
      <p:ext uri="{BB962C8B-B14F-4D97-AF65-F5344CB8AC3E}">
        <p14:creationId xmlns:p14="http://schemas.microsoft.com/office/powerpoint/2010/main" val="2740464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47716" y="1089553"/>
            <a:ext cx="8770571" cy="1560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 you</a:t>
            </a:r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2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4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Journey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มี</a:t>
            </a:r>
            <a:r>
              <a:rPr lang="th-TH" dirty="0"/>
              <a:t>ความสำคัญอย่างไร?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6717" y="2593674"/>
            <a:ext cx="9254369" cy="3936521"/>
          </a:xfrm>
        </p:spPr>
        <p:txBody>
          <a:bodyPr>
            <a:normAutofit fontScale="55000" lnSpcReduction="20000"/>
          </a:bodyPr>
          <a:lstStyle/>
          <a:p>
            <a:r>
              <a:rPr lang="th-TH" sz="5100" dirty="0" smtClean="0"/>
              <a:t>ช่วย</a:t>
            </a:r>
            <a:r>
              <a:rPr lang="th-TH" sz="5100" dirty="0"/>
              <a:t>ให้คุณรู้ว่าลูกค้าต้องการอะไร </a:t>
            </a:r>
            <a:r>
              <a:rPr lang="th-TH" sz="5100" b="1" dirty="0"/>
              <a:t>ผ่านช่องทาง</a:t>
            </a:r>
            <a:r>
              <a:rPr lang="th-TH" sz="5100" dirty="0"/>
              <a:t>ไหน </a:t>
            </a:r>
            <a:endParaRPr lang="th-TH" sz="5100" dirty="0" smtClean="0"/>
          </a:p>
          <a:p>
            <a:r>
              <a:rPr lang="th-TH" sz="5100" dirty="0" smtClean="0"/>
              <a:t>ช่วย</a:t>
            </a:r>
            <a:r>
              <a:rPr lang="th-TH" sz="5100" dirty="0"/>
              <a:t>ให้คุณ</a:t>
            </a:r>
            <a:r>
              <a:rPr lang="th-TH" sz="5100" b="1" dirty="0"/>
              <a:t>สร้างประสบการณ์การเดินทางที่น่าประทับใจ</a:t>
            </a:r>
            <a:r>
              <a:rPr lang="th-TH" sz="5100" dirty="0"/>
              <a:t>แก่ลูกค้าที่มีต่อแบ</a:t>
            </a:r>
            <a:r>
              <a:rPr lang="th-TH" sz="5100" dirty="0" err="1"/>
              <a:t>รนด์</a:t>
            </a:r>
            <a:r>
              <a:rPr lang="th-TH" sz="5100" dirty="0"/>
              <a:t> </a:t>
            </a:r>
            <a:endParaRPr lang="th-TH" sz="5100" dirty="0" smtClean="0"/>
          </a:p>
          <a:p>
            <a:r>
              <a:rPr lang="th-TH" sz="5100" dirty="0" smtClean="0"/>
              <a:t>ทำ</a:t>
            </a:r>
            <a:r>
              <a:rPr lang="th-TH" sz="5100" dirty="0"/>
              <a:t>ให้คุณรู้ว่า</a:t>
            </a:r>
            <a:r>
              <a:rPr lang="th-TH" sz="5100" b="1" dirty="0"/>
              <a:t>จะต้องแก้ไขปัญหาอะไร </a:t>
            </a:r>
            <a:r>
              <a:rPr lang="th-TH" sz="5100" dirty="0"/>
              <a:t>เพื่อให้ลูกค้าตัดสินใจที่จะใช้บริการของคุณมากขึ้น </a:t>
            </a:r>
            <a:endParaRPr lang="th-TH" sz="5100" dirty="0" smtClean="0"/>
          </a:p>
          <a:p>
            <a:r>
              <a:rPr lang="th-TH" sz="5100" dirty="0" smtClean="0"/>
              <a:t>ช่วย</a:t>
            </a:r>
            <a:r>
              <a:rPr lang="th-TH" sz="5100" dirty="0"/>
              <a:t>ให้คุณสามารถ</a:t>
            </a:r>
            <a:r>
              <a:rPr lang="th-TH" sz="5100" b="1" dirty="0"/>
              <a:t>สร้างยอดขายที่มากขึ้น</a:t>
            </a:r>
            <a:r>
              <a:rPr lang="th-TH" sz="5100" dirty="0"/>
              <a:t>จากการเข้าใจการเดินทางของลูกค้าอย่างแท้จริง </a:t>
            </a:r>
            <a:endParaRPr lang="th-TH" sz="5100" dirty="0" smtClean="0"/>
          </a:p>
          <a:p>
            <a:r>
              <a:rPr lang="th-TH" sz="5100" dirty="0" smtClean="0"/>
              <a:t>สามารถ</a:t>
            </a:r>
            <a:r>
              <a:rPr lang="th-TH" sz="5100" dirty="0"/>
              <a:t>ช่วยให้คุณ</a:t>
            </a:r>
            <a:r>
              <a:rPr lang="th-TH" sz="5100" b="1" dirty="0"/>
              <a:t>ลดค่าใช้จ่ายในการทำการตลาด</a:t>
            </a:r>
            <a:r>
              <a:rPr lang="th-TH" sz="5100" dirty="0"/>
              <a:t>แต่เพิ่มประสิทธิภาพได้มากขึ้น</a:t>
            </a:r>
            <a:r>
              <a:rPr lang="th-TH" dirty="0"/>
              <a:t/>
            </a:r>
            <a:br>
              <a:rPr lang="th-TH" dirty="0"/>
            </a:b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stomer Journ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2602"/>
            <a:ext cx="12206095" cy="5091801"/>
          </a:xfrm>
          <a:prstGeom prst="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xtLst/>
        </p:spPr>
      </p:pic>
      <p:sp>
        <p:nvSpPr>
          <p:cNvPr id="5" name="Rectangle 4"/>
          <p:cNvSpPr/>
          <p:nvPr/>
        </p:nvSpPr>
        <p:spPr>
          <a:xfrm>
            <a:off x="3709987" y="551917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rgbClr val="3A3A3A"/>
                </a:solidFill>
                <a:latin typeface="Bai Jamjuree"/>
              </a:rPr>
              <a:t>เพราะผู้ใช้งานส่วนใหญ่  เชื่อ…ในสิ่งที่เพื่อนหรือผู้ใช้งานจริงพูดมากกว่าสิ่งที่แบ</a:t>
            </a:r>
            <a:r>
              <a:rPr lang="th-TH" dirty="0" err="1">
                <a:solidFill>
                  <a:srgbClr val="3A3A3A"/>
                </a:solidFill>
                <a:latin typeface="Bai Jamjuree"/>
              </a:rPr>
              <a:t>รนด์</a:t>
            </a:r>
            <a:r>
              <a:rPr lang="th-TH" dirty="0">
                <a:solidFill>
                  <a:srgbClr val="3A3A3A"/>
                </a:solidFill>
                <a:latin typeface="Bai Jamjuree"/>
              </a:rPr>
              <a:t>บอก</a:t>
            </a:r>
            <a:r>
              <a:rPr lang="th-TH" dirty="0"/>
              <a:t/>
            </a:r>
            <a:br>
              <a:rPr lang="th-TH" dirty="0"/>
            </a:b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321" y="-377627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6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3479" y="2130726"/>
            <a:ext cx="8315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3A3A3A"/>
              </a:solidFill>
              <a:latin typeface="Bai Jamjuree"/>
            </a:endParaRPr>
          </a:p>
          <a:p>
            <a:r>
              <a:rPr lang="en-US" sz="4000" dirty="0" smtClean="0">
                <a:solidFill>
                  <a:srgbClr val="3A3A3A"/>
                </a:solidFill>
                <a:latin typeface="Bai Jamjuree"/>
              </a:rPr>
              <a:t>Customer </a:t>
            </a:r>
            <a:r>
              <a:rPr lang="en-US" sz="4000" dirty="0">
                <a:solidFill>
                  <a:srgbClr val="3A3A3A"/>
                </a:solidFill>
                <a:latin typeface="Bai Jamjuree"/>
              </a:rPr>
              <a:t>Journey </a:t>
            </a:r>
            <a:r>
              <a:rPr lang="th-TH" sz="4000" b="1" u="sng" dirty="0">
                <a:solidFill>
                  <a:srgbClr val="3A3A3A"/>
                </a:solidFill>
                <a:latin typeface="Bai Jamjuree"/>
              </a:rPr>
              <a:t>มันคือการเอาธุรกิจของเราไปอยู่บนเส้นทางที่พวกเขาจะพบเราและตัดสินใจซื้อ และจะช่วยให้เราเข้าใจมากขึ้นในการเลือกใช้ช่องทางที่เหมาะสมกับพฤติกรรมหรือเส้นทางของลูกค้า และทำให้เราใช้งบประมาณได้คุ้มค่าและเห็นผลมากขึ้นในโลกออนไลน์ </a:t>
            </a:r>
            <a:r>
              <a:rPr lang="th-TH" sz="4400" b="1" u="sng" dirty="0"/>
              <a:t/>
            </a:r>
            <a:br>
              <a:rPr lang="th-TH" sz="4400" b="1" u="sng" dirty="0"/>
            </a:b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322" y="73422"/>
            <a:ext cx="1555353" cy="155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47" y="-51772"/>
            <a:ext cx="5193102" cy="7353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8" r="3151" b="8421"/>
          <a:stretch/>
        </p:blipFill>
        <p:spPr>
          <a:xfrm>
            <a:off x="0" y="0"/>
            <a:ext cx="4638675" cy="6843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0"/>
            <a:ext cx="3810000" cy="6774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7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err="1" smtClean="0"/>
              <a:t>Branding</a:t>
            </a:r>
            <a:r>
              <a:rPr lang="th-TH" dirty="0" smtClean="0"/>
              <a:t> </a:t>
            </a:r>
            <a:r>
              <a:rPr lang="th-TH" dirty="0" err="1" smtClean="0"/>
              <a:t>Strategy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2933700" y="2621902"/>
            <a:ext cx="8440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ถ้าวันนี้ คุณไม่สร้างแบ</a:t>
            </a:r>
            <a:r>
              <a:rPr lang="th-TH" dirty="0" err="1" smtClean="0"/>
              <a:t>รนด์</a:t>
            </a:r>
            <a:r>
              <a:rPr lang="th-TH" dirty="0" smtClean="0"/>
              <a:t> และหลายๆร้านขายของเหมือนที่คุณขาย</a:t>
            </a:r>
          </a:p>
          <a:p>
            <a:r>
              <a:rPr lang="th-TH" dirty="0" smtClean="0"/>
              <a:t>สุดท้าย จะกลายเป็น </a:t>
            </a:r>
            <a:r>
              <a:rPr lang="th-TH" dirty="0" err="1" smtClean="0"/>
              <a:t>PRICE</a:t>
            </a:r>
            <a:r>
              <a:rPr lang="th-TH" dirty="0" smtClean="0"/>
              <a:t> </a:t>
            </a:r>
            <a:r>
              <a:rPr lang="th-TH" dirty="0" err="1" smtClean="0"/>
              <a:t>WAR</a:t>
            </a:r>
            <a:r>
              <a:rPr lang="th-TH" dirty="0" smtClean="0"/>
              <a:t> </a:t>
            </a:r>
            <a:r>
              <a:rPr lang="th-TH" dirty="0"/>
              <a:t> </a:t>
            </a:r>
            <a:r>
              <a:rPr lang="th-TH" dirty="0" smtClean="0"/>
              <a:t>ตัดราคา จน </a:t>
            </a:r>
            <a:r>
              <a:rPr lang="th-TH" dirty="0" err="1" smtClean="0"/>
              <a:t>margin</a:t>
            </a:r>
            <a:r>
              <a:rPr lang="th-TH" dirty="0" smtClean="0"/>
              <a:t> </a:t>
            </a:r>
            <a:r>
              <a:rPr lang="th-TH" dirty="0"/>
              <a:t> </a:t>
            </a:r>
            <a:r>
              <a:rPr lang="th-TH" dirty="0" smtClean="0"/>
              <a:t>เหลือบาง</a:t>
            </a:r>
          </a:p>
          <a:p>
            <a:r>
              <a:rPr lang="th-TH" dirty="0" smtClean="0"/>
              <a:t>แทบไปต่อไม่ได้</a:t>
            </a: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1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4 คำถามที่ต้องตอบก่อนสร้างแบ</a:t>
            </a:r>
            <a:r>
              <a:rPr lang="th-TH" dirty="0" err="1" smtClean="0"/>
              <a:t>รนด์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3942272" y="2829464"/>
            <a:ext cx="93941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4000" dirty="0" smtClean="0"/>
              <a:t>สินค้าหรือบริการของคุณมีจุดเด่น / ข้อดีอะไร</a:t>
            </a:r>
          </a:p>
          <a:p>
            <a:pPr marL="514350" indent="-514350">
              <a:buAutoNum type="arabicPeriod"/>
            </a:pPr>
            <a:r>
              <a:rPr lang="th-TH" sz="4000" dirty="0" smtClean="0"/>
              <a:t>ลูกค้าคุณเป็นใคร – เงินเดือนเท่าไหร่ / </a:t>
            </a:r>
            <a:r>
              <a:rPr lang="th-TH" sz="4000" dirty="0" err="1" smtClean="0"/>
              <a:t>lifestyle</a:t>
            </a:r>
            <a:r>
              <a:rPr lang="th-TH" sz="4000" dirty="0" smtClean="0"/>
              <a:t> ยังไง</a:t>
            </a:r>
          </a:p>
          <a:p>
            <a:pPr marL="514350" indent="-514350">
              <a:buAutoNum type="arabicPeriod"/>
            </a:pPr>
            <a:r>
              <a:rPr lang="th-TH" sz="4000" dirty="0" smtClean="0"/>
              <a:t>ขายเท่าไหร่</a:t>
            </a:r>
          </a:p>
          <a:p>
            <a:pPr marL="514350" indent="-514350">
              <a:buAutoNum type="arabicPeriod"/>
            </a:pPr>
            <a:r>
              <a:rPr lang="th-TH" sz="4000" dirty="0" smtClean="0"/>
              <a:t>ขายที่ไหน</a:t>
            </a:r>
            <a:endParaRPr lang="th-TH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2476" y="914574"/>
            <a:ext cx="8770571" cy="710039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>เทคนิค</a:t>
            </a:r>
            <a:r>
              <a:rPr lang="th-TH" dirty="0"/>
              <a:t>การตั้งชื่อแบ</a:t>
            </a:r>
            <a:r>
              <a:rPr lang="th-TH" dirty="0" err="1"/>
              <a:t>รนด์</a:t>
            </a:r>
            <a:r>
              <a:rPr lang="th-TH" dirty="0"/>
              <a:t>ให้ปังและจำง่าย</a:t>
            </a:r>
            <a:br>
              <a:rPr lang="th-TH" dirty="0"/>
            </a:b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2663300" y="2524524"/>
            <a:ext cx="89309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1. ตั้ง</a:t>
            </a:r>
            <a:r>
              <a:rPr lang="th-TH" dirty="0"/>
              <a:t>ชื่อแบ</a:t>
            </a:r>
            <a:r>
              <a:rPr lang="th-TH" dirty="0" err="1"/>
              <a:t>รนด์</a:t>
            </a:r>
            <a:r>
              <a:rPr lang="th-TH" dirty="0"/>
              <a:t>ให้กว้างและเป็นกลาง รองรับการเติบโตของธุรกิจใน</a:t>
            </a:r>
            <a:r>
              <a:rPr lang="th-TH" dirty="0" smtClean="0"/>
              <a:t>อนาคต</a:t>
            </a:r>
          </a:p>
          <a:p>
            <a:endParaRPr lang="th-TH" dirty="0"/>
          </a:p>
          <a:p>
            <a:r>
              <a:rPr lang="th-TH" dirty="0" smtClean="0"/>
              <a:t>2. </a:t>
            </a:r>
            <a:r>
              <a:rPr lang="th-TH" dirty="0"/>
              <a:t>ตั้งชื่อแบ</a:t>
            </a:r>
            <a:r>
              <a:rPr lang="th-TH" dirty="0" err="1"/>
              <a:t>รนด์</a:t>
            </a:r>
            <a:r>
              <a:rPr lang="th-TH" dirty="0"/>
              <a:t>ให้ง่ายเข้า</a:t>
            </a:r>
            <a:r>
              <a:rPr lang="th-TH" dirty="0" smtClean="0"/>
              <a:t>ไว้</a:t>
            </a:r>
          </a:p>
          <a:p>
            <a:endParaRPr lang="th-TH" dirty="0"/>
          </a:p>
          <a:p>
            <a:r>
              <a:rPr lang="th-TH" dirty="0" smtClean="0"/>
              <a:t>3. </a:t>
            </a:r>
            <a:r>
              <a:rPr lang="th-TH" dirty="0"/>
              <a:t>ตั้งชื่อแบ</a:t>
            </a:r>
            <a:r>
              <a:rPr lang="th-TH" dirty="0" err="1"/>
              <a:t>รนด์</a:t>
            </a:r>
            <a:r>
              <a:rPr lang="th-TH" dirty="0"/>
              <a:t>ให้สะกด</a:t>
            </a:r>
            <a:r>
              <a:rPr lang="th-TH" dirty="0" smtClean="0"/>
              <a:t>ง่าย</a:t>
            </a:r>
          </a:p>
          <a:p>
            <a:endParaRPr lang="th-TH" dirty="0"/>
          </a:p>
          <a:p>
            <a:r>
              <a:rPr lang="th-TH" dirty="0" smtClean="0"/>
              <a:t>4. </a:t>
            </a:r>
            <a:r>
              <a:rPr lang="th-TH" dirty="0"/>
              <a:t>ตั้งชื่อแบ</a:t>
            </a:r>
            <a:r>
              <a:rPr lang="th-TH" dirty="0" err="1"/>
              <a:t>รนด์</a:t>
            </a:r>
            <a:r>
              <a:rPr lang="th-TH" dirty="0"/>
              <a:t>ให้ออกเสียง</a:t>
            </a:r>
            <a:r>
              <a:rPr lang="th-TH" dirty="0" smtClean="0"/>
              <a:t>ง่าย</a:t>
            </a:r>
          </a:p>
          <a:p>
            <a:endParaRPr lang="th-TH" dirty="0"/>
          </a:p>
          <a:p>
            <a:r>
              <a:rPr lang="th-TH" dirty="0" smtClean="0"/>
              <a:t>5. </a:t>
            </a:r>
            <a:r>
              <a:rPr lang="th-TH" dirty="0"/>
              <a:t>ตั้งชื่อแบ</a:t>
            </a:r>
            <a:r>
              <a:rPr lang="th-TH" dirty="0" err="1"/>
              <a:t>รนด์</a:t>
            </a:r>
            <a:r>
              <a:rPr lang="th-TH" dirty="0"/>
              <a:t>ให้นำไปต่อยอด</a:t>
            </a:r>
            <a:r>
              <a:rPr lang="th-TH" dirty="0" err="1"/>
              <a:t>เป็นโล</a:t>
            </a:r>
            <a:r>
              <a:rPr lang="th-TH" dirty="0"/>
              <a:t>โก้ได้</a:t>
            </a:r>
            <a:r>
              <a:rPr lang="th-TH" dirty="0" smtClean="0"/>
              <a:t>ง่าย </a:t>
            </a:r>
            <a:r>
              <a:rPr lang="th-TH" b="1" u="sng" dirty="0" smtClean="0"/>
              <a:t>: 6 ตัว 3 พยางค์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เทคนิคการตั้งชื่อแบ</a:t>
            </a:r>
            <a:r>
              <a:rPr lang="th-TH" dirty="0" err="1"/>
              <a:t>รนด์</a:t>
            </a:r>
            <a:r>
              <a:rPr lang="th-TH" dirty="0"/>
              <a:t>ให้ปังและจำ</a:t>
            </a:r>
            <a:r>
              <a:rPr lang="th-TH" dirty="0" smtClean="0"/>
              <a:t>ง่าย </a:t>
            </a:r>
            <a:r>
              <a:rPr lang="en-US" dirty="0" smtClean="0"/>
              <a:t>(</a:t>
            </a:r>
            <a:r>
              <a:rPr lang="th-TH" dirty="0" smtClean="0"/>
              <a:t>ต่อ</a:t>
            </a:r>
            <a:r>
              <a:rPr lang="en-US" dirty="0" smtClean="0"/>
              <a:t>)</a:t>
            </a: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sp>
        <p:nvSpPr>
          <p:cNvPr id="3" name="Rectangle 2"/>
          <p:cNvSpPr/>
          <p:nvPr/>
        </p:nvSpPr>
        <p:spPr>
          <a:xfrm>
            <a:off x="3280913" y="2933002"/>
            <a:ext cx="834749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6. ชื่อแบ</a:t>
            </a:r>
            <a:r>
              <a:rPr lang="th-TH" dirty="0" err="1"/>
              <a:t>รนด์</a:t>
            </a:r>
            <a:r>
              <a:rPr lang="th-TH" dirty="0"/>
              <a:t>ที่ดีต้องแตกต่างจากชื่อแบ</a:t>
            </a:r>
            <a:r>
              <a:rPr lang="th-TH" dirty="0" err="1"/>
              <a:t>รนด์</a:t>
            </a:r>
            <a:r>
              <a:rPr lang="th-TH" dirty="0"/>
              <a:t>ของคู่แข่ง : </a:t>
            </a:r>
            <a:r>
              <a:rPr lang="en-US" dirty="0"/>
              <a:t> </a:t>
            </a:r>
            <a:r>
              <a:rPr lang="th-TH" dirty="0"/>
              <a:t>ภาพลักษณ์เลียนแบบ สับสน ไม่สะดุด</a:t>
            </a:r>
            <a:r>
              <a:rPr lang="th-TH" dirty="0" smtClean="0"/>
              <a:t>ตา</a:t>
            </a:r>
          </a:p>
          <a:p>
            <a:endParaRPr lang="th-TH" dirty="0"/>
          </a:p>
          <a:p>
            <a:r>
              <a:rPr lang="th-TH" dirty="0"/>
              <a:t>7. สโลแกนสินค้าที่ดีก็สำคัญไม่แพ้กับการตั้งชื่อแบ</a:t>
            </a:r>
            <a:r>
              <a:rPr lang="th-TH" dirty="0" err="1" smtClean="0"/>
              <a:t>รนด์</a:t>
            </a:r>
            <a:endParaRPr lang="th-TH" dirty="0"/>
          </a:p>
          <a:p>
            <a:r>
              <a:rPr lang="th-TH" sz="2400" dirty="0" err="1"/>
              <a:t>The</a:t>
            </a:r>
            <a:r>
              <a:rPr lang="th-TH" sz="2400" dirty="0"/>
              <a:t> </a:t>
            </a:r>
            <a:r>
              <a:rPr lang="th-TH" sz="2400" dirty="0" err="1"/>
              <a:t>happiness</a:t>
            </a:r>
            <a:r>
              <a:rPr lang="th-TH" sz="2400" dirty="0"/>
              <a:t> </a:t>
            </a:r>
            <a:r>
              <a:rPr lang="th-TH" sz="2400" dirty="0" err="1"/>
              <a:t>of</a:t>
            </a:r>
            <a:r>
              <a:rPr lang="th-TH" sz="2400" dirty="0"/>
              <a:t> </a:t>
            </a:r>
            <a:r>
              <a:rPr lang="th-TH" sz="2400" dirty="0" err="1"/>
              <a:t>your</a:t>
            </a:r>
            <a:r>
              <a:rPr lang="th-TH" sz="2400" dirty="0"/>
              <a:t> </a:t>
            </a:r>
            <a:r>
              <a:rPr lang="th-TH" sz="2400" dirty="0" err="1"/>
              <a:t>kids</a:t>
            </a:r>
            <a:r>
              <a:rPr lang="th-TH" sz="2400" dirty="0"/>
              <a:t> </a:t>
            </a:r>
            <a:r>
              <a:rPr lang="th-TH" sz="2400" dirty="0" err="1"/>
              <a:t>can</a:t>
            </a:r>
            <a:r>
              <a:rPr lang="th-TH" sz="2400" dirty="0"/>
              <a:t> </a:t>
            </a:r>
            <a:r>
              <a:rPr lang="th-TH" sz="2400" dirty="0" err="1"/>
              <a:t>be</a:t>
            </a:r>
            <a:r>
              <a:rPr lang="th-TH" sz="2400" dirty="0"/>
              <a:t> </a:t>
            </a:r>
            <a:r>
              <a:rPr lang="th-TH" sz="2400" dirty="0" err="1"/>
              <a:t>found</a:t>
            </a:r>
            <a:r>
              <a:rPr lang="th-TH" sz="2400" dirty="0"/>
              <a:t> </a:t>
            </a:r>
            <a:r>
              <a:rPr lang="th-TH" sz="2400" dirty="0" err="1"/>
              <a:t>right</a:t>
            </a:r>
            <a:r>
              <a:rPr lang="th-TH" sz="2400" dirty="0"/>
              <a:t> </a:t>
            </a:r>
            <a:r>
              <a:rPr lang="th-TH" sz="2400" dirty="0" err="1"/>
              <a:t>here</a:t>
            </a:r>
            <a:r>
              <a:rPr lang="th-TH" sz="2400" dirty="0"/>
              <a:t>  -&gt;</a:t>
            </a:r>
            <a:r>
              <a:rPr lang="en-US" sz="2400" dirty="0"/>
              <a:t>feel </a:t>
            </a:r>
            <a:r>
              <a:rPr lang="en-US" sz="2400" dirty="0" smtClean="0"/>
              <a:t>good</a:t>
            </a:r>
          </a:p>
          <a:p>
            <a:endParaRPr lang="en-US" sz="2400" dirty="0"/>
          </a:p>
          <a:p>
            <a:r>
              <a:rPr lang="en-US" sz="2400" dirty="0"/>
              <a:t>8. </a:t>
            </a:r>
            <a:r>
              <a:rPr lang="th-TH" sz="2400" dirty="0"/>
              <a:t>เห็นภาพ สื่อถึงสินค้า บริการ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21063" y="568325"/>
            <a:ext cx="8770937" cy="1560513"/>
          </a:xfrm>
        </p:spPr>
        <p:txBody>
          <a:bodyPr/>
          <a:lstStyle/>
          <a:p>
            <a:r>
              <a:rPr lang="th-TH" dirty="0" err="1" smtClean="0"/>
              <a:t>Background</a:t>
            </a:r>
            <a:endParaRPr lang="th-T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03" y="3868426"/>
            <a:ext cx="2132107" cy="2691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606" y="303619"/>
            <a:ext cx="2313666" cy="3086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106" y="307842"/>
            <a:ext cx="2310500" cy="30820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0705" y="2389321"/>
            <a:ext cx="53712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ป.</a:t>
            </a:r>
            <a:r>
              <a:rPr lang="th-TH" b="1" dirty="0"/>
              <a:t> </a:t>
            </a:r>
            <a:r>
              <a:rPr lang="th-TH" b="1" dirty="0" smtClean="0"/>
              <a:t>ตรี : </a:t>
            </a:r>
            <a:r>
              <a:rPr lang="th-TH" b="1" dirty="0" err="1" smtClean="0"/>
              <a:t>ศิลป</a:t>
            </a:r>
            <a:r>
              <a:rPr lang="th-TH" b="1" dirty="0" smtClean="0"/>
              <a:t>ศาสตร์ ธรรม</a:t>
            </a:r>
            <a:r>
              <a:rPr lang="th-TH" b="1" dirty="0" err="1" smtClean="0"/>
              <a:t>ศาตร์</a:t>
            </a:r>
            <a:r>
              <a:rPr lang="th-TH" b="1" dirty="0" smtClean="0"/>
              <a:t> (เอกฝรั่งเศส) </a:t>
            </a:r>
          </a:p>
          <a:p>
            <a:r>
              <a:rPr lang="th-TH" b="1" dirty="0" smtClean="0"/>
              <a:t>ป.โท : </a:t>
            </a:r>
            <a:r>
              <a:rPr lang="th-TH" b="1" dirty="0" err="1" smtClean="0"/>
              <a:t>Master</a:t>
            </a:r>
            <a:r>
              <a:rPr lang="th-TH" b="1" dirty="0" smtClean="0"/>
              <a:t> </a:t>
            </a:r>
            <a:r>
              <a:rPr lang="th-TH" b="1" dirty="0" err="1" smtClean="0"/>
              <a:t>of</a:t>
            </a:r>
            <a:r>
              <a:rPr lang="th-TH" b="1" dirty="0" smtClean="0"/>
              <a:t> </a:t>
            </a:r>
            <a:r>
              <a:rPr lang="th-TH" b="1" dirty="0" err="1" smtClean="0"/>
              <a:t>Business</a:t>
            </a:r>
            <a:r>
              <a:rPr lang="th-TH" b="1" dirty="0" smtClean="0"/>
              <a:t> (</a:t>
            </a:r>
            <a:r>
              <a:rPr lang="en-US" b="1" dirty="0" smtClean="0"/>
              <a:t>Queensland University of Tech</a:t>
            </a:r>
            <a:r>
              <a:rPr lang="th-TH" b="1" dirty="0" err="1" smtClean="0"/>
              <a:t>nology</a:t>
            </a:r>
            <a:r>
              <a:rPr lang="th-TH" b="1" dirty="0" smtClean="0"/>
              <a:t>), </a:t>
            </a:r>
            <a:r>
              <a:rPr lang="th-TH" b="1" dirty="0" err="1" smtClean="0"/>
              <a:t>Brisbane</a:t>
            </a:r>
            <a:r>
              <a:rPr lang="th-TH" b="1" dirty="0" smtClean="0"/>
              <a:t> </a:t>
            </a:r>
            <a:r>
              <a:rPr lang="th-TH" b="1" dirty="0" err="1" smtClean="0"/>
              <a:t>Australia</a:t>
            </a:r>
            <a:endParaRPr lang="th-TH" b="1" dirty="0" smtClean="0"/>
          </a:p>
          <a:p>
            <a:pPr marL="457200" indent="-457200">
              <a:buFontTx/>
              <a:buChar char="-"/>
            </a:pPr>
            <a:r>
              <a:rPr lang="th-TH" b="1" dirty="0" err="1" smtClean="0"/>
              <a:t>MC</a:t>
            </a:r>
            <a:r>
              <a:rPr lang="th-TH" b="1" dirty="0" smtClean="0"/>
              <a:t> </a:t>
            </a:r>
            <a:r>
              <a:rPr lang="th-TH" b="1" dirty="0" err="1" smtClean="0"/>
              <a:t>of</a:t>
            </a:r>
            <a:r>
              <a:rPr lang="th-TH" b="1" dirty="0" smtClean="0"/>
              <a:t> </a:t>
            </a:r>
            <a:r>
              <a:rPr lang="th-TH" b="1" dirty="0" err="1" smtClean="0"/>
              <a:t>TU</a:t>
            </a:r>
            <a:endParaRPr lang="th-TH" b="1" dirty="0" smtClean="0"/>
          </a:p>
          <a:p>
            <a:pPr marL="457200" indent="-457200">
              <a:buFontTx/>
              <a:buChar char="-"/>
            </a:pPr>
            <a:r>
              <a:rPr lang="th-TH" b="1" dirty="0" err="1" smtClean="0"/>
              <a:t>Marketer</a:t>
            </a:r>
            <a:r>
              <a:rPr lang="th-TH" b="1" dirty="0" smtClean="0"/>
              <a:t> </a:t>
            </a:r>
            <a:r>
              <a:rPr lang="th-TH" b="1" u="sng" dirty="0" smtClean="0">
                <a:solidFill>
                  <a:srgbClr val="FF0000"/>
                </a:solidFill>
              </a:rPr>
              <a:t>10+</a:t>
            </a:r>
            <a:r>
              <a:rPr lang="th-TH" b="1" dirty="0" smtClean="0"/>
              <a:t> </a:t>
            </a:r>
            <a:r>
              <a:rPr lang="th-TH" b="1" dirty="0" err="1" smtClean="0"/>
              <a:t>years</a:t>
            </a:r>
            <a:r>
              <a:rPr lang="th-TH" b="1" dirty="0" smtClean="0"/>
              <a:t> </a:t>
            </a:r>
            <a:r>
              <a:rPr lang="th-TH" b="1" dirty="0" err="1" smtClean="0"/>
              <a:t>experience</a:t>
            </a:r>
            <a:endParaRPr lang="th-TH" b="1" dirty="0" smtClean="0"/>
          </a:p>
          <a:p>
            <a:r>
              <a:rPr lang="th-TH" sz="1800" dirty="0" err="1" smtClean="0"/>
              <a:t>Schneider</a:t>
            </a:r>
            <a:r>
              <a:rPr lang="th-TH" sz="1800" dirty="0" smtClean="0"/>
              <a:t> </a:t>
            </a:r>
            <a:r>
              <a:rPr lang="th-TH" sz="1800" dirty="0" err="1" smtClean="0"/>
              <a:t>Electric</a:t>
            </a:r>
            <a:r>
              <a:rPr lang="th-TH" sz="1800" dirty="0" smtClean="0"/>
              <a:t>, </a:t>
            </a:r>
          </a:p>
          <a:p>
            <a:r>
              <a:rPr lang="th-TH" sz="1800" dirty="0" err="1" smtClean="0"/>
              <a:t>National</a:t>
            </a:r>
            <a:r>
              <a:rPr lang="th-TH" sz="1800" dirty="0" smtClean="0"/>
              <a:t> </a:t>
            </a:r>
            <a:r>
              <a:rPr lang="th-TH" sz="1800" dirty="0" err="1" smtClean="0"/>
              <a:t>Instruments</a:t>
            </a:r>
            <a:r>
              <a:rPr lang="th-TH" sz="1800" dirty="0" smtClean="0"/>
              <a:t>, </a:t>
            </a:r>
          </a:p>
          <a:p>
            <a:r>
              <a:rPr lang="th-TH" sz="1800" dirty="0" err="1" smtClean="0"/>
              <a:t>Cloud</a:t>
            </a:r>
            <a:r>
              <a:rPr lang="th-TH" sz="1800" dirty="0" smtClean="0"/>
              <a:t> 9, </a:t>
            </a:r>
          </a:p>
          <a:p>
            <a:r>
              <a:rPr lang="th-TH" sz="1800" dirty="0" err="1" smtClean="0"/>
              <a:t>Havianas</a:t>
            </a:r>
            <a:endParaRPr lang="th-TH" sz="1800" dirty="0"/>
          </a:p>
          <a:p>
            <a:r>
              <a:rPr lang="th-TH" sz="1800" dirty="0" err="1" smtClean="0"/>
              <a:t>HYDE</a:t>
            </a:r>
            <a:r>
              <a:rPr lang="th-TH" sz="1800" dirty="0" smtClean="0"/>
              <a:t> </a:t>
            </a:r>
            <a:r>
              <a:rPr lang="th-TH" sz="1800" dirty="0" err="1" smtClean="0"/>
              <a:t>Sukhumvit</a:t>
            </a:r>
            <a:r>
              <a:rPr lang="th-TH" sz="1800" dirty="0" smtClean="0"/>
              <a:t> </a:t>
            </a:r>
            <a:r>
              <a:rPr lang="th-TH" sz="1800" dirty="0" err="1" smtClean="0"/>
              <a:t>Condo</a:t>
            </a:r>
            <a:endParaRPr lang="th-TH" sz="1800" dirty="0" smtClean="0"/>
          </a:p>
          <a:p>
            <a:r>
              <a:rPr lang="th-TH" sz="1800" dirty="0" err="1" smtClean="0"/>
              <a:t>Kids</a:t>
            </a:r>
            <a:r>
              <a:rPr lang="th-TH" sz="1800" dirty="0" smtClean="0"/>
              <a:t> </a:t>
            </a:r>
            <a:r>
              <a:rPr lang="th-TH" sz="1800" dirty="0" err="1" smtClean="0"/>
              <a:t>Business</a:t>
            </a:r>
            <a:endParaRPr lang="th-TH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55" y="3389899"/>
            <a:ext cx="3443864" cy="34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48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4904" y="2610209"/>
            <a:ext cx="92130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3600" dirty="0" smtClean="0"/>
              <a:t>โดดเด่น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3600" dirty="0" smtClean="0"/>
              <a:t>สื่อสารตรงกลุ่มเป้าหมาย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3600" dirty="0" smtClean="0"/>
              <a:t>ออกเสียงง่าย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3600" dirty="0" smtClean="0"/>
              <a:t>จำง่าย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3600" dirty="0" smtClean="0"/>
              <a:t>จดทะเบียน การค้าได้</a:t>
            </a:r>
          </a:p>
          <a:p>
            <a:r>
              <a:rPr lang="th-TH" sz="3600" dirty="0"/>
              <a:t> </a:t>
            </a:r>
            <a:r>
              <a:rPr lang="th-TH" sz="3600" dirty="0" smtClean="0"/>
              <a:t>U </a:t>
            </a:r>
            <a:r>
              <a:rPr lang="th-TH" sz="3600" dirty="0" err="1" smtClean="0"/>
              <a:t>drink</a:t>
            </a:r>
            <a:r>
              <a:rPr lang="th-TH" sz="3600" dirty="0" smtClean="0"/>
              <a:t>, I </a:t>
            </a:r>
            <a:r>
              <a:rPr lang="th-TH" sz="3600" dirty="0" err="1" smtClean="0"/>
              <a:t>drive</a:t>
            </a:r>
            <a:r>
              <a:rPr lang="th-TH" sz="3600" dirty="0" smtClean="0"/>
              <a:t> (</a:t>
            </a:r>
            <a:r>
              <a:rPr lang="th-TH" sz="3600" dirty="0"/>
              <a:t> </a:t>
            </a:r>
            <a:r>
              <a:rPr lang="th-TH" sz="3600" dirty="0" smtClean="0"/>
              <a:t>จำง่าย จดเครื่องหมายการค้ายาก)</a:t>
            </a:r>
          </a:p>
          <a:p>
            <a:r>
              <a:rPr lang="th-TH" sz="3600" dirty="0" err="1" smtClean="0"/>
              <a:t>Xerox</a:t>
            </a:r>
            <a:r>
              <a:rPr lang="th-TH" sz="3600" dirty="0" smtClean="0"/>
              <a:t> ( จดจำได้ ไม่ซ้ำ จดเครื่องหมายการค้าได้)</a:t>
            </a:r>
          </a:p>
          <a:p>
            <a:endParaRPr lang="th-TH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105150" y="828675"/>
            <a:ext cx="82962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>
                <a:latin typeface="KodchiangUPC" panose="02020603050405020304" pitchFamily="18" charset="-34"/>
                <a:cs typeface="KodchiangUPC" panose="02020603050405020304" pitchFamily="18" charset="-34"/>
              </a:rPr>
              <a:t>เทคนิคการตั้งชื่อแบ</a:t>
            </a:r>
            <a:r>
              <a:rPr lang="th-TH" sz="4400" dirty="0" err="1">
                <a:latin typeface="KodchiangUPC" panose="02020603050405020304" pitchFamily="18" charset="-34"/>
                <a:cs typeface="KodchiangUPC" panose="02020603050405020304" pitchFamily="18" charset="-34"/>
              </a:rPr>
              <a:t>รนด์</a:t>
            </a:r>
            <a:r>
              <a:rPr lang="th-TH" sz="4400" dirty="0">
                <a:latin typeface="KodchiangUPC" panose="02020603050405020304" pitchFamily="18" charset="-34"/>
                <a:cs typeface="KodchiangUPC" panose="02020603050405020304" pitchFamily="18" charset="-34"/>
              </a:rPr>
              <a:t>ให้ปังและจำง่าย </a:t>
            </a:r>
            <a:r>
              <a:rPr lang="en-US" sz="4400" dirty="0">
                <a:latin typeface="KodchiangUPC" panose="02020603050405020304" pitchFamily="18" charset="-34"/>
                <a:cs typeface="KodchiangUPC" panose="02020603050405020304" pitchFamily="18" charset="-34"/>
              </a:rPr>
              <a:t>(</a:t>
            </a:r>
            <a:r>
              <a:rPr lang="th-TH" sz="4400" dirty="0">
                <a:latin typeface="KodchiangUPC" panose="02020603050405020304" pitchFamily="18" charset="-34"/>
                <a:cs typeface="KodchiangUPC" panose="02020603050405020304" pitchFamily="18" charset="-34"/>
              </a:rPr>
              <a:t>ต่อ</a:t>
            </a:r>
            <a:r>
              <a:rPr lang="en-US" sz="4400" dirty="0">
                <a:latin typeface="KodchiangUPC" panose="02020603050405020304" pitchFamily="18" charset="-34"/>
                <a:cs typeface="KodchiangUPC" panose="02020603050405020304" pitchFamily="18" charset="-34"/>
              </a:rPr>
              <a:t>)</a:t>
            </a:r>
            <a:r>
              <a:rPr lang="th-TH" sz="4400" dirty="0">
                <a:latin typeface="KodchiangUPC" panose="02020603050405020304" pitchFamily="18" charset="-34"/>
                <a:cs typeface="KodchiangUPC" panose="02020603050405020304" pitchFamily="18" charset="-34"/>
              </a:rPr>
              <a:t/>
            </a:r>
            <a:br>
              <a:rPr lang="th-TH" sz="4400" dirty="0">
                <a:latin typeface="KodchiangUPC" panose="02020603050405020304" pitchFamily="18" charset="-34"/>
                <a:cs typeface="KodchiangUPC" panose="02020603050405020304" pitchFamily="18" charset="-34"/>
              </a:rPr>
            </a:br>
            <a:endParaRPr lang="th-TH" sz="4400" dirty="0">
              <a:latin typeface="KodchiangUPC" panose="02020603050405020304" pitchFamily="18" charset="-34"/>
              <a:cs typeface="Kodchiang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174" y="731446"/>
            <a:ext cx="8770571" cy="1560716"/>
          </a:xfrm>
        </p:spPr>
        <p:txBody>
          <a:bodyPr/>
          <a:lstStyle/>
          <a:p>
            <a:r>
              <a:rPr lang="th-TH" dirty="0" smtClean="0"/>
              <a:t>ทำไม </a:t>
            </a:r>
            <a:r>
              <a:rPr lang="th-TH" dirty="0" err="1" smtClean="0"/>
              <a:t>Corporate</a:t>
            </a:r>
            <a:r>
              <a:rPr lang="th-TH" dirty="0" smtClean="0"/>
              <a:t> </a:t>
            </a:r>
            <a:r>
              <a:rPr lang="th-TH" dirty="0" err="1" smtClean="0"/>
              <a:t>Identity</a:t>
            </a:r>
            <a:r>
              <a:rPr lang="th-TH" dirty="0" smtClean="0"/>
              <a:t> </a:t>
            </a:r>
            <a:br>
              <a:rPr lang="th-TH" dirty="0" smtClean="0"/>
            </a:br>
            <a:r>
              <a:rPr lang="th-TH" dirty="0" smtClean="0"/>
              <a:t>ถึง</a:t>
            </a:r>
            <a:r>
              <a:rPr lang="th-TH" dirty="0" smtClean="0"/>
              <a:t>สำคัญ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9360" y="2191109"/>
            <a:ext cx="8151962" cy="4442604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  </a:t>
            </a:r>
            <a:r>
              <a:rPr lang="th-TH" sz="3000" dirty="0" smtClean="0"/>
              <a:t>ทุกการสื่อสารของแบ</a:t>
            </a:r>
            <a:r>
              <a:rPr lang="th-TH" sz="3000" dirty="0" err="1" smtClean="0"/>
              <a:t>รนด์</a:t>
            </a:r>
            <a:r>
              <a:rPr lang="th-TH" sz="3000" dirty="0" smtClean="0"/>
              <a:t>ต้องสอดคล้องกันทั้งหมด </a:t>
            </a:r>
            <a:r>
              <a:rPr lang="th-TH" sz="3000" dirty="0" err="1" smtClean="0"/>
              <a:t>Key</a:t>
            </a:r>
            <a:r>
              <a:rPr lang="th-TH" sz="3000" dirty="0" smtClean="0"/>
              <a:t> </a:t>
            </a:r>
            <a:r>
              <a:rPr lang="th-TH" sz="3000" dirty="0" err="1" smtClean="0"/>
              <a:t>color</a:t>
            </a:r>
            <a:r>
              <a:rPr lang="th-TH" sz="3000" dirty="0" smtClean="0"/>
              <a:t>, </a:t>
            </a:r>
            <a:r>
              <a:rPr lang="th-TH" sz="3000" dirty="0" err="1" smtClean="0"/>
              <a:t>logo</a:t>
            </a:r>
            <a:r>
              <a:rPr lang="th-TH" sz="3000" dirty="0" smtClean="0"/>
              <a:t> </a:t>
            </a:r>
            <a:r>
              <a:rPr lang="th-TH" sz="3000" dirty="0" err="1" smtClean="0"/>
              <a:t>element</a:t>
            </a:r>
            <a:r>
              <a:rPr lang="th-TH" sz="3000" dirty="0" smtClean="0"/>
              <a:t>, </a:t>
            </a:r>
            <a:r>
              <a:rPr lang="th-TH" sz="3000" dirty="0" err="1" smtClean="0"/>
              <a:t>uniform</a:t>
            </a:r>
            <a:r>
              <a:rPr lang="th-TH" sz="3000" dirty="0" smtClean="0"/>
              <a:t>, </a:t>
            </a:r>
            <a:r>
              <a:rPr lang="th-TH" sz="3000" dirty="0" err="1" smtClean="0"/>
              <a:t>packaging</a:t>
            </a:r>
            <a:r>
              <a:rPr lang="th-TH" sz="3000" dirty="0"/>
              <a:t> </a:t>
            </a:r>
          </a:p>
          <a:p>
            <a:pPr marL="0" indent="0">
              <a:buNone/>
            </a:pPr>
            <a:r>
              <a:rPr lang="th-TH" sz="3000" dirty="0" smtClean="0"/>
              <a:t>แม้แต่บรรยากาศในร้าน, </a:t>
            </a:r>
            <a:r>
              <a:rPr lang="en-US" sz="3000" dirty="0" smtClean="0"/>
              <a:t>website, </a:t>
            </a:r>
            <a:r>
              <a:rPr lang="th-TH" sz="3000" dirty="0" smtClean="0"/>
              <a:t>ทุก </a:t>
            </a:r>
            <a:r>
              <a:rPr lang="th-TH" sz="3000" dirty="0" err="1" smtClean="0"/>
              <a:t>online</a:t>
            </a:r>
            <a:r>
              <a:rPr lang="th-TH" sz="3000" dirty="0" smtClean="0"/>
              <a:t> </a:t>
            </a:r>
            <a:r>
              <a:rPr lang="th-TH" sz="3000" dirty="0" err="1" smtClean="0"/>
              <a:t>platform</a:t>
            </a:r>
            <a:r>
              <a:rPr lang="th-TH" sz="3000" dirty="0" smtClean="0"/>
              <a:t>, </a:t>
            </a:r>
            <a:r>
              <a:rPr lang="th-TH" sz="3000" dirty="0" err="1" smtClean="0"/>
              <a:t>Booth</a:t>
            </a:r>
            <a:endParaRPr lang="th-TH" sz="3000" dirty="0" smtClean="0"/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  </a:t>
            </a:r>
            <a:r>
              <a:rPr lang="th-TH" sz="3000" dirty="0" smtClean="0"/>
              <a:t>เรา</a:t>
            </a:r>
            <a:r>
              <a:rPr lang="th-TH" sz="3000" b="1" u="sng" dirty="0" smtClean="0"/>
              <a:t>แตกต่าง</a:t>
            </a:r>
            <a:r>
              <a:rPr lang="th-TH" sz="3000" dirty="0" err="1" smtClean="0"/>
              <a:t>จากคุ่</a:t>
            </a:r>
            <a:r>
              <a:rPr lang="th-TH" sz="3000" dirty="0" smtClean="0"/>
              <a:t>แข่งของเรามากพอแล้วหรือยัง </a:t>
            </a:r>
            <a:r>
              <a:rPr lang="th-TH" sz="3000" dirty="0" smtClean="0">
                <a:sym typeface="Wingdings" panose="05000000000000000000" pitchFamily="2" charset="2"/>
              </a:rPr>
              <a:t></a:t>
            </a:r>
            <a:r>
              <a:rPr lang="en-US" sz="3000" dirty="0" smtClean="0">
                <a:sym typeface="Wingdings" panose="05000000000000000000" pitchFamily="2" charset="2"/>
              </a:rPr>
              <a:t> Core Value, unique selling point</a:t>
            </a:r>
          </a:p>
          <a:p>
            <a:pPr marL="0" indent="0">
              <a:buNone/>
            </a:pPr>
            <a:r>
              <a:rPr lang="th-TH" sz="3000" dirty="0" smtClean="0">
                <a:sym typeface="Wingdings" panose="05000000000000000000" pitchFamily="2" charset="2"/>
              </a:rPr>
              <a:t>ที่ใครก็ลอกเลียนแบบคุณไม่ได้ จนคุณสร้าง </a:t>
            </a:r>
            <a:r>
              <a:rPr lang="th-TH" sz="3000" dirty="0" err="1" smtClean="0">
                <a:sym typeface="Wingdings" panose="05000000000000000000" pitchFamily="2" charset="2"/>
              </a:rPr>
              <a:t>Brand</a:t>
            </a:r>
            <a:r>
              <a:rPr lang="th-TH" sz="3000" dirty="0" smtClean="0">
                <a:sym typeface="Wingdings" panose="05000000000000000000" pitchFamily="2" charset="2"/>
              </a:rPr>
              <a:t> จนมีตัวตน (</a:t>
            </a:r>
            <a:r>
              <a:rPr lang="th-TH" sz="3000" dirty="0" err="1" smtClean="0">
                <a:sym typeface="Wingdings" panose="05000000000000000000" pitchFamily="2" charset="2"/>
              </a:rPr>
              <a:t>Multi</a:t>
            </a:r>
            <a:r>
              <a:rPr lang="th-TH" sz="3000" dirty="0" smtClean="0">
                <a:sym typeface="Wingdings" panose="05000000000000000000" pitchFamily="2" charset="2"/>
              </a:rPr>
              <a:t> </a:t>
            </a:r>
            <a:r>
              <a:rPr lang="th-TH" sz="3000" dirty="0" err="1" smtClean="0">
                <a:sym typeface="Wingdings" panose="05000000000000000000" pitchFamily="2" charset="2"/>
              </a:rPr>
              <a:t>brand</a:t>
            </a:r>
            <a:r>
              <a:rPr lang="th-TH" sz="3000" dirty="0" smtClean="0">
                <a:sym typeface="Wingdings" panose="05000000000000000000" pitchFamily="2" charset="2"/>
              </a:rPr>
              <a:t> แบบ </a:t>
            </a:r>
            <a:r>
              <a:rPr lang="th-TH" sz="3000" dirty="0" err="1" smtClean="0">
                <a:sym typeface="Wingdings" panose="05000000000000000000" pitchFamily="2" charset="2"/>
              </a:rPr>
              <a:t>kidsociety</a:t>
            </a:r>
            <a:r>
              <a:rPr lang="th-TH" sz="3000" dirty="0" smtClean="0">
                <a:sym typeface="Wingdings" panose="05000000000000000000" pitchFamily="2" charset="2"/>
              </a:rPr>
              <a:t> ก็กระทบ – ทำสินค้าที่ร้าน</a:t>
            </a:r>
            <a:r>
              <a:rPr lang="th-TH" sz="3000" b="1" dirty="0" smtClean="0">
                <a:sym typeface="Wingdings" panose="05000000000000000000" pitchFamily="2" charset="2"/>
              </a:rPr>
              <a:t>อื่นทำไม่ได้เหมือนเรา </a:t>
            </a:r>
            <a:r>
              <a:rPr lang="th-TH" sz="3000" dirty="0" smtClean="0">
                <a:sym typeface="Wingdings" panose="05000000000000000000" pitchFamily="2" charset="2"/>
              </a:rPr>
              <a:t>: </a:t>
            </a:r>
            <a:r>
              <a:rPr lang="th-TH" sz="3000" dirty="0">
                <a:sym typeface="Wingdings" panose="05000000000000000000" pitchFamily="2" charset="2"/>
              </a:rPr>
              <a:t> </a:t>
            </a:r>
            <a:r>
              <a:rPr lang="th-TH" sz="3000" dirty="0" smtClean="0">
                <a:sym typeface="Wingdings" panose="05000000000000000000" pitchFamily="2" charset="2"/>
              </a:rPr>
              <a:t>กรอบลูกชื่อลูก, </a:t>
            </a:r>
            <a:r>
              <a:rPr lang="th-TH" sz="3000" dirty="0">
                <a:sym typeface="Wingdings" panose="05000000000000000000" pitchFamily="2" charset="2"/>
              </a:rPr>
              <a:t> </a:t>
            </a:r>
            <a:r>
              <a:rPr lang="th-TH" sz="3000" dirty="0" smtClean="0">
                <a:sym typeface="Wingdings" panose="05000000000000000000" pitchFamily="2" charset="2"/>
              </a:rPr>
              <a:t>งานกระเป๋า ผ้าคลุม ผ้าห่ม ลายพิมพ์ของเรา ออกแบบโดยดีไซ</a:t>
            </a:r>
            <a:r>
              <a:rPr lang="th-TH" sz="3000" dirty="0" err="1" smtClean="0">
                <a:sym typeface="Wingdings" panose="05000000000000000000" pitchFamily="2" charset="2"/>
              </a:rPr>
              <a:t>เนอร์</a:t>
            </a:r>
            <a:r>
              <a:rPr lang="th-TH" sz="3000" dirty="0" smtClean="0">
                <a:sym typeface="Wingdings" panose="05000000000000000000" pitchFamily="2" charset="2"/>
              </a:rPr>
              <a:t>ของเราโดยเฉพาะ</a:t>
            </a:r>
            <a:r>
              <a:rPr lang="en-US" sz="3000" dirty="0" smtClean="0">
                <a:sym typeface="Wingdings" panose="05000000000000000000" pitchFamily="2" charset="2"/>
              </a:rPr>
              <a:t>, </a:t>
            </a:r>
            <a:r>
              <a:rPr lang="th-TH" sz="3000" dirty="0" smtClean="0">
                <a:sym typeface="Wingdings" panose="05000000000000000000" pitchFamily="2" charset="2"/>
              </a:rPr>
              <a:t>งาน </a:t>
            </a:r>
            <a:r>
              <a:rPr lang="en-US" sz="3000" dirty="0" smtClean="0">
                <a:sym typeface="Wingdings" panose="05000000000000000000" pitchFamily="2" charset="2"/>
              </a:rPr>
              <a:t>Personalized</a:t>
            </a:r>
            <a:r>
              <a:rPr lang="th-TH" sz="3000" dirty="0" smtClean="0">
                <a:sym typeface="Wingdings" panose="05000000000000000000" pitchFamily="2" charset="2"/>
              </a:rPr>
              <a:t>)</a:t>
            </a:r>
          </a:p>
          <a:p>
            <a:endParaRPr lang="en-US" dirty="0" smtClean="0"/>
          </a:p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9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ทำไม </a:t>
            </a:r>
            <a:r>
              <a:rPr lang="th-TH" dirty="0" err="1"/>
              <a:t>CI</a:t>
            </a:r>
            <a:r>
              <a:rPr lang="th-TH" dirty="0"/>
              <a:t> ถึงสำคัญ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9192" y="1348703"/>
            <a:ext cx="8770571" cy="3651504"/>
          </a:xfrm>
        </p:spPr>
        <p:txBody>
          <a:bodyPr/>
          <a:lstStyle/>
          <a:p>
            <a:pPr marL="0" indent="0" algn="ctr">
              <a:buNone/>
            </a:pPr>
            <a:r>
              <a:rPr lang="th-TH" b="1" dirty="0" smtClean="0">
                <a:sym typeface="Wingdings" panose="05000000000000000000" pitchFamily="2" charset="2"/>
              </a:rPr>
              <a:t>แบ</a:t>
            </a:r>
            <a:r>
              <a:rPr lang="th-TH" b="1" dirty="0" err="1">
                <a:sym typeface="Wingdings" panose="05000000000000000000" pitchFamily="2" charset="2"/>
              </a:rPr>
              <a:t>รนด์</a:t>
            </a:r>
            <a:r>
              <a:rPr lang="th-TH" b="1" dirty="0">
                <a:sym typeface="Wingdings" panose="05000000000000000000" pitchFamily="2" charset="2"/>
              </a:rPr>
              <a:t>ของเราน่าดึงดูด เป็นที่จดจำ</a:t>
            </a:r>
            <a:r>
              <a:rPr lang="th-TH" b="1" dirty="0" err="1">
                <a:sym typeface="Wingdings" panose="05000000000000000000" pitchFamily="2" charset="2"/>
              </a:rPr>
              <a:t>ได้มาก</a:t>
            </a:r>
            <a:r>
              <a:rPr lang="th-TH" b="1" dirty="0">
                <a:sym typeface="Wingdings" panose="05000000000000000000" pitchFamily="2" charset="2"/>
              </a:rPr>
              <a:t>น้องเพียงใด</a:t>
            </a:r>
            <a:endParaRPr lang="en-US" b="1" dirty="0"/>
          </a:p>
          <a:p>
            <a:endParaRPr lang="th-TH" b="1" dirty="0"/>
          </a:p>
        </p:txBody>
      </p:sp>
      <p:pic>
        <p:nvPicPr>
          <p:cNvPr id="1026" name="Picture 2" descr="https://lh4.googleusercontent.com/fF_eEAexbOv6zqDV_2cT5wUfZ-PEPzB7pnl9ih-5h6IDOVhk29mePsIl9OrJpB9Ey4ib1sxYsZ3XGkbRhXfUmGZ4SQYlyedlV0iBAqTipNc9tSQ8QRNDIGKaVCeuqri8hw82Bm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43" y="1860457"/>
            <a:ext cx="9549442" cy="499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องค์ประกอบของ </a:t>
            </a:r>
            <a:r>
              <a:rPr lang="th-TH" dirty="0" err="1" smtClean="0"/>
              <a:t>CI</a:t>
            </a:r>
            <a:r>
              <a:rPr lang="th-TH" dirty="0"/>
              <a:t> </a:t>
            </a:r>
            <a:r>
              <a:rPr lang="th-TH" dirty="0" smtClean="0"/>
              <a:t>มีอะไรบ้าง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4552" y="1552755"/>
            <a:ext cx="9737448" cy="4537149"/>
          </a:xfrm>
        </p:spPr>
        <p:txBody>
          <a:bodyPr>
            <a:noAutofit/>
          </a:bodyPr>
          <a:lstStyle/>
          <a:p>
            <a:r>
              <a:rPr lang="en-US" sz="2400" b="1" dirty="0"/>
              <a:t>Culture and personality : more than just design, </a:t>
            </a:r>
            <a:r>
              <a:rPr lang="en-US" sz="3600" b="1" u="sng" dirty="0"/>
              <a:t>its who you are </a:t>
            </a:r>
            <a:endParaRPr lang="en-US" sz="2400" b="1" dirty="0" smtClean="0"/>
          </a:p>
          <a:p>
            <a:pPr lvl="1"/>
            <a:r>
              <a:rPr lang="en-US" sz="2000" dirty="0" smtClean="0"/>
              <a:t>Your vision &amp; Purpose</a:t>
            </a:r>
          </a:p>
          <a:p>
            <a:pPr lvl="1"/>
            <a:r>
              <a:rPr lang="en-US" sz="2000" dirty="0" smtClean="0"/>
              <a:t>Your values, cultures &amp; behaviors</a:t>
            </a:r>
          </a:p>
          <a:p>
            <a:pPr marL="320040" lvl="1" indent="0">
              <a:buNone/>
            </a:pPr>
            <a:r>
              <a:rPr lang="en-US" sz="2000" b="1" dirty="0" smtClean="0"/>
              <a:t>Design:</a:t>
            </a:r>
          </a:p>
          <a:p>
            <a:pPr lvl="1">
              <a:buFontTx/>
              <a:buChar char="-"/>
            </a:pPr>
            <a:r>
              <a:rPr lang="en-US" sz="2000" dirty="0" smtClean="0"/>
              <a:t>Your logo</a:t>
            </a:r>
          </a:p>
          <a:p>
            <a:pPr lvl="1">
              <a:buFontTx/>
              <a:buChar char="-"/>
            </a:pPr>
            <a:r>
              <a:rPr lang="en-US" sz="2000" dirty="0" smtClean="0"/>
              <a:t>Your website</a:t>
            </a:r>
          </a:p>
          <a:p>
            <a:pPr lvl="1">
              <a:buFontTx/>
              <a:buChar char="-"/>
            </a:pPr>
            <a:r>
              <a:rPr lang="en-US" sz="2000" dirty="0" smtClean="0"/>
              <a:t>Social media</a:t>
            </a:r>
          </a:p>
          <a:p>
            <a:pPr lvl="1">
              <a:buFontTx/>
              <a:buChar char="-"/>
            </a:pPr>
            <a:r>
              <a:rPr lang="en-US" sz="2000" dirty="0" smtClean="0"/>
              <a:t>Packaging and merchandise</a:t>
            </a:r>
          </a:p>
          <a:p>
            <a:pPr lvl="1">
              <a:buFontTx/>
              <a:buChar char="-"/>
            </a:pPr>
            <a:r>
              <a:rPr lang="en-US" sz="2000" dirty="0" smtClean="0"/>
              <a:t>External corporate communication</a:t>
            </a:r>
          </a:p>
          <a:p>
            <a:pPr lvl="1">
              <a:buFontTx/>
              <a:buChar char="-"/>
            </a:pPr>
            <a:r>
              <a:rPr lang="en-US" sz="2000" dirty="0" smtClean="0"/>
              <a:t>Office décor, uniform, vehicle and everything</a:t>
            </a:r>
            <a:r>
              <a:rPr lang="th-TH" sz="2000" dirty="0" smtClean="0"/>
              <a:t>   </a:t>
            </a:r>
            <a:r>
              <a:rPr lang="th-TH" sz="3600" b="1" dirty="0" smtClean="0"/>
              <a:t>ทุกอย่างคือ </a:t>
            </a:r>
            <a:r>
              <a:rPr lang="en-US" sz="3600" b="1" dirty="0" smtClean="0"/>
              <a:t>Branding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571" y="187902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rporate identity template Set 1. 4069887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2" b="8317"/>
          <a:stretch/>
        </p:blipFill>
        <p:spPr bwMode="auto">
          <a:xfrm>
            <a:off x="4963719" y="45382"/>
            <a:ext cx="5764803" cy="323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ctor Restaurant Vector &amp; Photo (Free Trial) | Big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31" y="23799"/>
            <a:ext cx="3812344" cy="325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ood truck identity. Fast catering business tools for mobil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40" y="3434032"/>
            <a:ext cx="3423967" cy="342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ng.pngtree.com/element_our/png_detail/20180905/corporate-identity-templates--lodging,-cottage,-hotel.-vector-illustration-png_822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590" y="3323368"/>
            <a:ext cx="3483604" cy="348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147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8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develop the right corporate identity for your business?</a:t>
            </a:r>
            <a:br>
              <a:rPr lang="en-US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Consider where you’re coming from</a:t>
            </a:r>
          </a:p>
          <a:p>
            <a:r>
              <a:rPr lang="en-US" dirty="0"/>
              <a:t>2. Find out where you are</a:t>
            </a:r>
          </a:p>
          <a:p>
            <a:r>
              <a:rPr lang="en-US" dirty="0"/>
              <a:t>3. Look outside the company</a:t>
            </a:r>
          </a:p>
          <a:p>
            <a:r>
              <a:rPr lang="en-US" dirty="0"/>
              <a:t>4. Create a vision for the future</a:t>
            </a:r>
          </a:p>
          <a:p>
            <a:r>
              <a:rPr lang="en-US" dirty="0"/>
              <a:t>5. Develop your corporate </a:t>
            </a:r>
            <a:r>
              <a:rPr lang="en-US" dirty="0" smtClean="0"/>
              <a:t>identity (Key colors, icons, font ,etc.)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3228392" y="4889241"/>
            <a:ext cx="731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คำนึงถึงความต้องการของลูกค้าคุณ</a:t>
            </a:r>
          </a:p>
          <a:p>
            <a:r>
              <a:rPr lang="th-TH" dirty="0" smtClean="0"/>
              <a:t>ธุรกิจของคุณแก้ปัญหาอะไร</a:t>
            </a:r>
          </a:p>
          <a:p>
            <a:r>
              <a:rPr lang="th-TH" dirty="0" smtClean="0"/>
              <a:t>สร้างความจำเป็นให้กับธุรกิจ </a:t>
            </a:r>
            <a:r>
              <a:rPr lang="en-US" dirty="0" smtClean="0"/>
              <a:t>:</a:t>
            </a:r>
            <a:r>
              <a:rPr lang="th-TH" dirty="0" smtClean="0"/>
              <a:t>ธุรกิจของคุณจะช่วยให้ชีวิตเค้าง่ายขึ้นอย่างไร</a:t>
            </a:r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18" y="92471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8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6" r="-670" b="22940"/>
          <a:stretch/>
        </p:blipFill>
        <p:spPr>
          <a:xfrm>
            <a:off x="3087771" y="0"/>
            <a:ext cx="4982030" cy="6783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502276"/>
            <a:ext cx="69159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dirty="0" err="1" smtClean="0"/>
              <a:t>Pizzerie</a:t>
            </a:r>
            <a:endParaRPr lang="th-TH" sz="6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680" y="1153064"/>
            <a:ext cx="3017268" cy="26820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7" y="273502"/>
            <a:ext cx="3148785" cy="31487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571" y="4529691"/>
            <a:ext cx="3652374" cy="20904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41" y="1951474"/>
            <a:ext cx="3164255" cy="22370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0" r="-2602" b="21189"/>
          <a:stretch/>
        </p:blipFill>
        <p:spPr>
          <a:xfrm>
            <a:off x="941160" y="3635464"/>
            <a:ext cx="1769982" cy="31965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446" r="-1294" b="31321"/>
          <a:stretch/>
        </p:blipFill>
        <p:spPr>
          <a:xfrm>
            <a:off x="3338566" y="4463511"/>
            <a:ext cx="3500581" cy="2287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021" y="-180151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931" r="-399" b="17484"/>
          <a:stretch/>
        </p:blipFill>
        <p:spPr>
          <a:xfrm>
            <a:off x="5619265" y="240925"/>
            <a:ext cx="5077427" cy="661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" t="16862" r="-771" b="14173"/>
          <a:stretch/>
        </p:blipFill>
        <p:spPr>
          <a:xfrm>
            <a:off x="280295" y="493484"/>
            <a:ext cx="5053220" cy="611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147" y="92471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7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.remove.bg/downloads/bd39ab13-a097-4165-ac77-907473608660/S__88080386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12108" r="31579" b="4874"/>
          <a:stretch/>
        </p:blipFill>
        <p:spPr bwMode="auto">
          <a:xfrm>
            <a:off x="9756332" y="1099598"/>
            <a:ext cx="2167937" cy="204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.remove.bg/downloads/ff414daa-c818-44f1-9523-f134a0a5c72f/S__88096770_0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761" r="-1064" b="16466"/>
          <a:stretch/>
        </p:blipFill>
        <p:spPr bwMode="auto">
          <a:xfrm>
            <a:off x="9396190" y="4322065"/>
            <a:ext cx="1860350" cy="14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66822" y="6188091"/>
            <a:ext cx="532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Https://www.remove.bg/</a:t>
            </a:r>
            <a:endParaRPr lang="th-T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9" y="4255378"/>
            <a:ext cx="1585598" cy="2381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56" y="4288000"/>
            <a:ext cx="1571239" cy="2359869"/>
          </a:xfrm>
          <a:prstGeom prst="rect">
            <a:avLst/>
          </a:prstGeom>
        </p:spPr>
      </p:pic>
      <p:pic>
        <p:nvPicPr>
          <p:cNvPr id="3078" name="Picture 6" descr="https://o.remove.bg/downloads/aa8b1c0d-7c3a-47ea-a4a8-3540d55e4420/S__50356272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89" y="-193091"/>
            <a:ext cx="3161826" cy="188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o.remove.bg/downloads/9182f32c-c7ea-4e01-9934-82f86947754e/S__88080389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18" y="744901"/>
            <a:ext cx="2350167" cy="33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1" y="525609"/>
            <a:ext cx="2112127" cy="14736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46" y="1423050"/>
            <a:ext cx="2408751" cy="2408751"/>
          </a:xfrm>
          <a:prstGeom prst="rect">
            <a:avLst/>
          </a:prstGeom>
        </p:spPr>
      </p:pic>
      <p:pic>
        <p:nvPicPr>
          <p:cNvPr id="3082" name="Picture 10" descr="https://o.remove.bg/downloads/47e33cdb-7c36-4180-864c-b3768e1b5a68/S__88104962-removebg-previ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415" y="4381806"/>
            <a:ext cx="1318600" cy="17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o.remove.bg/downloads/cd27de2b-ea5b-47a3-b85c-d4b943e982bb/S__88104964-removebg-preview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50098" r="3202" b="2202"/>
          <a:stretch/>
        </p:blipFill>
        <p:spPr bwMode="auto">
          <a:xfrm>
            <a:off x="566263" y="2719541"/>
            <a:ext cx="2219419" cy="153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85" y="1495813"/>
            <a:ext cx="2263226" cy="22632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304" r="3147" b="12362"/>
          <a:stretch/>
        </p:blipFill>
        <p:spPr>
          <a:xfrm>
            <a:off x="4351870" y="4647570"/>
            <a:ext cx="2174197" cy="1597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147" y="-10240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0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960" y="275529"/>
            <a:ext cx="8770571" cy="1560716"/>
          </a:xfrm>
        </p:spPr>
        <p:txBody>
          <a:bodyPr/>
          <a:lstStyle/>
          <a:p>
            <a:r>
              <a:rPr lang="th-TH" dirty="0" err="1" smtClean="0"/>
              <a:t>Course</a:t>
            </a:r>
            <a:r>
              <a:rPr lang="th-TH" dirty="0" smtClean="0"/>
              <a:t> </a:t>
            </a:r>
            <a:r>
              <a:rPr lang="th-TH" dirty="0" err="1" smtClean="0"/>
              <a:t>outline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2219" y="2251839"/>
            <a:ext cx="10160143" cy="4606161"/>
          </a:xfrm>
        </p:spPr>
        <p:txBody>
          <a:bodyPr>
            <a:normAutofit lnSpcReduction="10000"/>
          </a:bodyPr>
          <a:lstStyle/>
          <a:p>
            <a:r>
              <a:rPr lang="th-TH" sz="2400" dirty="0" err="1" smtClean="0"/>
              <a:t>Customer</a:t>
            </a:r>
            <a:r>
              <a:rPr lang="th-TH" sz="2400" dirty="0" smtClean="0"/>
              <a:t> </a:t>
            </a:r>
            <a:r>
              <a:rPr lang="th-TH" sz="2400" dirty="0" err="1" smtClean="0"/>
              <a:t>Journey</a:t>
            </a:r>
            <a:r>
              <a:rPr lang="en-US" sz="2400" dirty="0"/>
              <a:t> </a:t>
            </a:r>
            <a:r>
              <a:rPr lang="th-TH" sz="2400" dirty="0" smtClean="0"/>
              <a:t>การเดินทางของลูกค้า</a:t>
            </a:r>
          </a:p>
          <a:p>
            <a:r>
              <a:rPr lang="th-TH" sz="2400" dirty="0" err="1" smtClean="0"/>
              <a:t>Branding</a:t>
            </a:r>
            <a:r>
              <a:rPr lang="th-TH" sz="2400" dirty="0" smtClean="0"/>
              <a:t> </a:t>
            </a:r>
            <a:r>
              <a:rPr lang="th-TH" sz="2400" dirty="0" err="1" smtClean="0"/>
              <a:t>Strategy</a:t>
            </a:r>
            <a:r>
              <a:rPr lang="th-TH" sz="2400" dirty="0" smtClean="0"/>
              <a:t> , </a:t>
            </a:r>
            <a:r>
              <a:rPr lang="th-TH" sz="2400" dirty="0" err="1" smtClean="0"/>
              <a:t>CI</a:t>
            </a:r>
            <a:endParaRPr lang="th-TH" sz="2400" dirty="0" smtClean="0"/>
          </a:p>
          <a:p>
            <a:r>
              <a:rPr lang="th-TH" sz="2400" dirty="0" smtClean="0"/>
              <a:t>การทำ </a:t>
            </a:r>
            <a:r>
              <a:rPr lang="th-TH" sz="2400" dirty="0" err="1" smtClean="0"/>
              <a:t>content</a:t>
            </a:r>
            <a:r>
              <a:rPr lang="th-TH" sz="2400" dirty="0" smtClean="0"/>
              <a:t> ให้ปัง</a:t>
            </a:r>
          </a:p>
          <a:p>
            <a:r>
              <a:rPr lang="th-TH" sz="2400" dirty="0" err="1" smtClean="0"/>
              <a:t>Workshop</a:t>
            </a:r>
            <a:r>
              <a:rPr lang="th-TH" sz="2400" dirty="0" smtClean="0"/>
              <a:t> : </a:t>
            </a:r>
            <a:r>
              <a:rPr lang="en-US" sz="2400" dirty="0" smtClean="0"/>
              <a:t>Persona canvas, </a:t>
            </a:r>
            <a:r>
              <a:rPr lang="th-TH" sz="2400" dirty="0" smtClean="0"/>
              <a:t>ยิง </a:t>
            </a:r>
            <a:r>
              <a:rPr lang="th-TH" sz="2400" dirty="0" err="1" smtClean="0"/>
              <a:t>Ad</a:t>
            </a:r>
            <a:endParaRPr lang="th-TH" sz="2400" dirty="0" smtClean="0"/>
          </a:p>
          <a:p>
            <a:r>
              <a:rPr lang="th-TH" sz="2400" dirty="0" err="1" smtClean="0"/>
              <a:t>BREAK</a:t>
            </a:r>
            <a:endParaRPr lang="th-TH" sz="2400" dirty="0" smtClean="0"/>
          </a:p>
          <a:p>
            <a:r>
              <a:rPr lang="en-US" sz="2400" smtClean="0"/>
              <a:t>Social Media</a:t>
            </a:r>
            <a:endParaRPr lang="th-TH" sz="2400" dirty="0" smtClean="0"/>
          </a:p>
          <a:p>
            <a:r>
              <a:rPr lang="th-TH" sz="2400" dirty="0" err="1" smtClean="0"/>
              <a:t>LINE</a:t>
            </a:r>
            <a:r>
              <a:rPr lang="th-TH" sz="2400" dirty="0" smtClean="0"/>
              <a:t> </a:t>
            </a:r>
            <a:r>
              <a:rPr lang="th-TH" sz="2400" dirty="0" err="1" smtClean="0"/>
              <a:t>OA</a:t>
            </a:r>
            <a:endParaRPr lang="th-TH" sz="2400" dirty="0" smtClean="0"/>
          </a:p>
          <a:p>
            <a:r>
              <a:rPr lang="th-TH" sz="2400" dirty="0" err="1" smtClean="0"/>
              <a:t>Google</a:t>
            </a:r>
            <a:r>
              <a:rPr lang="th-TH" sz="2400" dirty="0" smtClean="0"/>
              <a:t> </a:t>
            </a:r>
            <a:r>
              <a:rPr lang="th-TH" sz="2400" dirty="0" err="1" smtClean="0"/>
              <a:t>AD</a:t>
            </a:r>
            <a:r>
              <a:rPr lang="th-TH" sz="2400" dirty="0" smtClean="0"/>
              <a:t> </a:t>
            </a:r>
            <a:r>
              <a:rPr lang="th-TH" sz="2400" dirty="0" err="1" smtClean="0"/>
              <a:t>by</a:t>
            </a:r>
            <a:r>
              <a:rPr lang="th-TH" sz="2400" dirty="0" smtClean="0"/>
              <a:t> </a:t>
            </a:r>
            <a:r>
              <a:rPr lang="th-TH" sz="2400" dirty="0" err="1" smtClean="0"/>
              <a:t>khun</a:t>
            </a:r>
            <a:r>
              <a:rPr lang="th-TH" sz="2400" dirty="0" smtClean="0"/>
              <a:t> Opec (</a:t>
            </a:r>
            <a:r>
              <a:rPr lang="th-TH" sz="2400" dirty="0" err="1" smtClean="0"/>
              <a:t>Certified</a:t>
            </a:r>
            <a:r>
              <a:rPr lang="th-TH" sz="2400" dirty="0" smtClean="0"/>
              <a:t> </a:t>
            </a:r>
            <a:r>
              <a:rPr lang="th-TH" sz="2400" dirty="0" err="1" smtClean="0"/>
              <a:t>Google</a:t>
            </a:r>
            <a:r>
              <a:rPr lang="th-TH" sz="2400" dirty="0" smtClean="0"/>
              <a:t> </a:t>
            </a:r>
            <a:r>
              <a:rPr lang="th-TH" sz="2400" dirty="0" err="1" smtClean="0"/>
              <a:t>Ad</a:t>
            </a:r>
            <a:r>
              <a:rPr lang="th-TH" sz="2400" dirty="0" smtClean="0"/>
              <a:t> </a:t>
            </a:r>
            <a:r>
              <a:rPr lang="th-TH" sz="2400" dirty="0" err="1" smtClean="0"/>
              <a:t>search</a:t>
            </a:r>
            <a:r>
              <a:rPr lang="th-TH" sz="2400" dirty="0" smtClean="0"/>
              <a:t>)</a:t>
            </a:r>
          </a:p>
          <a:p>
            <a:r>
              <a:rPr lang="th-TH" sz="2400" dirty="0" smtClean="0"/>
              <a:t>ทำ  </a:t>
            </a:r>
            <a:r>
              <a:rPr lang="th-TH" sz="2400" dirty="0" err="1" smtClean="0"/>
              <a:t>website</a:t>
            </a:r>
            <a:r>
              <a:rPr lang="th-TH" sz="2400" dirty="0" smtClean="0"/>
              <a:t> ด้วย </a:t>
            </a:r>
            <a:r>
              <a:rPr lang="th-TH" sz="2400" dirty="0" err="1" smtClean="0"/>
              <a:t>wordpress</a:t>
            </a:r>
            <a:endParaRPr lang="th-TH" sz="2400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373" y="111523"/>
            <a:ext cx="1888728" cy="18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44" y="662178"/>
            <a:ext cx="2642738" cy="2642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10" y="3514389"/>
            <a:ext cx="3182427" cy="3182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947" y="390618"/>
            <a:ext cx="1886374" cy="2676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400" y="3487241"/>
            <a:ext cx="3209575" cy="3209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78" y="736847"/>
            <a:ext cx="2676320" cy="2676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984" y="843379"/>
            <a:ext cx="3355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/>
              <a:t>Be Unique</a:t>
            </a:r>
            <a:endParaRPr lang="th-TH" sz="54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8" y="2273332"/>
            <a:ext cx="2714517" cy="40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01" y="1371600"/>
            <a:ext cx="2935969" cy="3916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66" y="284279"/>
            <a:ext cx="3900391" cy="2596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15" y="3541445"/>
            <a:ext cx="4069985" cy="3051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6" y="509455"/>
            <a:ext cx="3562195" cy="2371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0" y="3048244"/>
            <a:ext cx="3150012" cy="3150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96320" y="5355356"/>
            <a:ext cx="243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สาขาเลียบด่วน นวลจันทร์</a:t>
            </a:r>
            <a:endParaRPr lang="th-TH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382884" y="2806576"/>
            <a:ext cx="2889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err="1" smtClean="0"/>
              <a:t>สาขาเควิลเลจ</a:t>
            </a:r>
            <a:endParaRPr lang="th-TH" dirty="0"/>
          </a:p>
        </p:txBody>
      </p:sp>
      <p:sp>
        <p:nvSpPr>
          <p:cNvPr id="9" name="TextBox 8"/>
          <p:cNvSpPr txBox="1"/>
          <p:nvPr/>
        </p:nvSpPr>
        <p:spPr>
          <a:xfrm>
            <a:off x="8862800" y="6201311"/>
            <a:ext cx="2789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err="1" smtClean="0"/>
              <a:t>ออกบูธ</a:t>
            </a:r>
            <a:endParaRPr lang="th-TH" dirty="0"/>
          </a:p>
        </p:txBody>
      </p:sp>
      <p:sp>
        <p:nvSpPr>
          <p:cNvPr id="10" name="TextBox 9"/>
          <p:cNvSpPr txBox="1"/>
          <p:nvPr/>
        </p:nvSpPr>
        <p:spPr>
          <a:xfrm>
            <a:off x="1096677" y="6365278"/>
            <a:ext cx="3298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สาขาคริสตัล ราชพฤกษ์</a:t>
            </a:r>
            <a:endParaRPr lang="th-TH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645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3863" y="2372263"/>
            <a:ext cx="7703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4800" dirty="0" smtClean="0"/>
          </a:p>
          <a:p>
            <a:r>
              <a:rPr lang="th-TH" sz="4800" dirty="0" smtClean="0"/>
              <a:t>การ</a:t>
            </a:r>
            <a:r>
              <a:rPr lang="th-TH" sz="4800" dirty="0"/>
              <a:t>สร้างแบ</a:t>
            </a:r>
            <a:r>
              <a:rPr lang="th-TH" sz="4800" dirty="0" err="1"/>
              <a:t>รนด์</a:t>
            </a:r>
            <a:r>
              <a:rPr lang="th-TH" sz="4800" dirty="0"/>
              <a:t>ให้โดดเด่น และจดจำ</a:t>
            </a:r>
            <a:br>
              <a:rPr lang="th-TH" sz="4800" dirty="0"/>
            </a:br>
            <a:r>
              <a:rPr lang="th-TH" sz="4800" dirty="0"/>
              <a:t>ไม่ได้มีเพียงชื่อแบ</a:t>
            </a:r>
            <a:r>
              <a:rPr lang="th-TH" sz="4800" dirty="0" err="1"/>
              <a:t>รนด์</a:t>
            </a:r>
            <a:r>
              <a:rPr lang="th-TH" sz="4800" dirty="0"/>
              <a:t>, </a:t>
            </a:r>
            <a:r>
              <a:rPr lang="th-TH" sz="4800" dirty="0" err="1"/>
              <a:t>Logo</a:t>
            </a:r>
            <a:endParaRPr lang="th-TH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4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Micro Customized Communication : MCC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การ</a:t>
            </a:r>
            <a:r>
              <a:rPr lang="th-TH" b="1" u="sng" dirty="0" smtClean="0"/>
              <a:t>สื่อสารจากแบ</a:t>
            </a:r>
            <a:r>
              <a:rPr lang="th-TH" b="1" u="sng" dirty="0" err="1" smtClean="0"/>
              <a:t>รนด์</a:t>
            </a:r>
            <a:r>
              <a:rPr lang="th-TH" b="1" u="sng" dirty="0" smtClean="0"/>
              <a:t>แบบ </a:t>
            </a:r>
            <a:r>
              <a:rPr lang="th-TH" b="1" i="1" u="sng" dirty="0" smtClean="0"/>
              <a:t>ใกล้ชิด</a:t>
            </a:r>
            <a:r>
              <a:rPr lang="th-TH" b="1" u="sng" dirty="0" smtClean="0"/>
              <a:t> และ </a:t>
            </a:r>
            <a:r>
              <a:rPr lang="th-TH" b="1" i="1" u="sng" dirty="0" smtClean="0"/>
              <a:t>ใส่ใจ</a:t>
            </a:r>
            <a:endParaRPr lang="th-TH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th-TH" sz="3200" dirty="0" smtClean="0"/>
          </a:p>
          <a:p>
            <a:pPr marL="0" indent="0">
              <a:buNone/>
            </a:pPr>
            <a:r>
              <a:rPr lang="th-TH" sz="3200" dirty="0" smtClean="0"/>
              <a:t>กลยุทธ์สร้างความสัมพันธ์ </a:t>
            </a:r>
            <a:r>
              <a:rPr lang="en-US" sz="3200" dirty="0" smtClean="0"/>
              <a:t>Bonding</a:t>
            </a:r>
            <a:r>
              <a:rPr lang="en-US" sz="3200" dirty="0"/>
              <a:t> </a:t>
            </a:r>
            <a:r>
              <a:rPr lang="th-TH" sz="3200" dirty="0" smtClean="0"/>
              <a:t>มีความสัมพันธ์ที่ดี </a:t>
            </a:r>
            <a:r>
              <a:rPr lang="en-US" sz="3200" dirty="0" smtClean="0"/>
              <a:t>Customer Experience /Journey </a:t>
            </a:r>
            <a:r>
              <a:rPr lang="th-TH" sz="3200" b="1" u="sng" dirty="0" smtClean="0"/>
              <a:t>จะเกิดการซื้อซ้ำ และบอกต่อ</a:t>
            </a:r>
            <a:endParaRPr lang="th-TH" sz="32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3105509" y="2605177"/>
            <a:ext cx="1975449" cy="6297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Audience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11934" y="2605176"/>
            <a:ext cx="1975449" cy="6297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Bonding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2817" y="2605176"/>
            <a:ext cx="1975449" cy="6297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Customers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286375" y="2819400"/>
            <a:ext cx="333375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ight Arrow 9"/>
          <p:cNvSpPr/>
          <p:nvPr/>
        </p:nvSpPr>
        <p:spPr>
          <a:xfrm>
            <a:off x="7973334" y="2819400"/>
            <a:ext cx="333375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471" y="568345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การสร้างแบ</a:t>
            </a:r>
            <a:r>
              <a:rPr lang="th-TH" dirty="0" err="1" smtClean="0"/>
              <a:t>รนด์</a:t>
            </a:r>
            <a:r>
              <a:rPr lang="th-TH" dirty="0" smtClean="0"/>
              <a:t>โดยการสื่อสาร</a:t>
            </a:r>
            <a:endParaRPr lang="th-TH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7543751" y="1973818"/>
            <a:ext cx="4160520" cy="82391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1. Personal Branding</a:t>
            </a:r>
            <a:endParaRPr lang="th-TH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694098" y="2833078"/>
            <a:ext cx="5497902" cy="4572000"/>
          </a:xfrm>
        </p:spPr>
        <p:txBody>
          <a:bodyPr/>
          <a:lstStyle/>
          <a:p>
            <a:r>
              <a:rPr lang="en-US" sz="2800" dirty="0"/>
              <a:t>1. Leader </a:t>
            </a:r>
            <a:r>
              <a:rPr lang="th-TH" sz="2800" dirty="0"/>
              <a:t>เจ้าของแบ</a:t>
            </a:r>
            <a:r>
              <a:rPr lang="th-TH" sz="2800" dirty="0" err="1"/>
              <a:t>รนด์</a:t>
            </a:r>
            <a:r>
              <a:rPr lang="th-TH" sz="2800" dirty="0"/>
              <a:t>ออกมา</a:t>
            </a:r>
            <a:r>
              <a:rPr lang="th-TH" sz="2800" dirty="0" smtClean="0"/>
              <a:t>พูด </a:t>
            </a:r>
            <a:r>
              <a:rPr lang="en-US" sz="2800" dirty="0" smtClean="0"/>
              <a:t>– </a:t>
            </a:r>
            <a:r>
              <a:rPr lang="th-TH" sz="2800" dirty="0" smtClean="0"/>
              <a:t>เกิดการ </a:t>
            </a:r>
            <a:r>
              <a:rPr lang="en-US" sz="2800" dirty="0" smtClean="0"/>
              <a:t>Bonding</a:t>
            </a:r>
            <a:r>
              <a:rPr lang="th-TH" sz="2800" dirty="0" smtClean="0"/>
              <a:t> </a:t>
            </a:r>
            <a:r>
              <a:rPr lang="th-TH" sz="2800" dirty="0" err="1" smtClean="0"/>
              <a:t>ลค</a:t>
            </a:r>
            <a:r>
              <a:rPr lang="th-TH" sz="2800" dirty="0" smtClean="0"/>
              <a:t>. </a:t>
            </a:r>
            <a:r>
              <a:rPr lang="th-TH" sz="2800" dirty="0" smtClean="0"/>
              <a:t>รักในตัวเจ้าของแบ</a:t>
            </a:r>
            <a:r>
              <a:rPr lang="th-TH" sz="2800" dirty="0" err="1" smtClean="0"/>
              <a:t>รนด์</a:t>
            </a:r>
            <a:r>
              <a:rPr lang="th-TH" sz="2800" dirty="0" smtClean="0"/>
              <a:t> และรักในสินค้า</a:t>
            </a:r>
            <a:endParaRPr lang="en-US" sz="2800" dirty="0"/>
          </a:p>
          <a:p>
            <a:r>
              <a:rPr lang="en-US" sz="2800" dirty="0"/>
              <a:t>2. Character </a:t>
            </a:r>
            <a:r>
              <a:rPr lang="th-TH" sz="2800" dirty="0"/>
              <a:t>สร้างตัว</a:t>
            </a:r>
            <a:r>
              <a:rPr lang="th-TH" sz="2800" dirty="0" smtClean="0"/>
              <a:t>การ์ตูนเล่าถึงแบ</a:t>
            </a:r>
            <a:r>
              <a:rPr lang="th-TH" sz="2800" dirty="0" err="1" smtClean="0"/>
              <a:t>รนด์</a:t>
            </a:r>
            <a:endParaRPr lang="en-US" sz="2800" dirty="0"/>
          </a:p>
          <a:p>
            <a:r>
              <a:rPr lang="en-US" sz="2800" dirty="0" smtClean="0"/>
              <a:t>3</a:t>
            </a:r>
            <a:r>
              <a:rPr lang="en-US" sz="2800" dirty="0"/>
              <a:t>. Presenter </a:t>
            </a:r>
            <a:r>
              <a:rPr lang="th-TH" sz="2800" dirty="0" err="1"/>
              <a:t>ใช้พ</a:t>
            </a:r>
            <a:r>
              <a:rPr lang="th-TH" sz="2800" dirty="0"/>
              <a:t>รีเซน</a:t>
            </a:r>
            <a:r>
              <a:rPr lang="th-TH" sz="2800" dirty="0" err="1" smtClean="0"/>
              <a:t>เตอร์</a:t>
            </a:r>
            <a:r>
              <a:rPr lang="th-TH" sz="2800" dirty="0" smtClean="0"/>
              <a:t>ให้ตรง </a:t>
            </a:r>
            <a:r>
              <a:rPr lang="en-US" sz="2800" dirty="0" smtClean="0"/>
              <a:t>character brand </a:t>
            </a:r>
            <a:r>
              <a:rPr lang="th-TH" sz="2800" dirty="0" smtClean="0"/>
              <a:t>มากที่สุด</a:t>
            </a:r>
            <a:endParaRPr lang="th-TH" sz="2800" dirty="0"/>
          </a:p>
          <a:p>
            <a:endParaRPr lang="th-TH" dirty="0"/>
          </a:p>
        </p:txBody>
      </p:sp>
      <p:pic>
        <p:nvPicPr>
          <p:cNvPr id="1026" name="Picture 2" descr="https://jonessalad.com/wp-content/uploads/2019/05/Asse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9" y="2558301"/>
            <a:ext cx="6105785" cy="241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34939" y="5996226"/>
            <a:ext cx="38162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https://jonessalad.com/2019/12/24/%</a:t>
            </a:r>
            <a:r>
              <a:rPr lang="en-US" sz="1000" dirty="0" smtClean="0">
                <a:hlinkClick r:id="rId3"/>
              </a:rPr>
              <a:t>e0%b8%ad%e0%b8%a2%e0%b9%88%e0%b8%b2%e0%b8%81%e0%b8%b4%e0%b8%99%e0%b9%84%e0%b8%82%e0%b8%a1%e0%b8%b1%e0%b8%99%e0%b8%95%e0%b8%b2%e0%b8%a1%e0%b8%ad%e0%b8%b3%e0%b9%80%e0%b8%a0%e0%b8%ad%e0%b9%83%e0%b8%88</a:t>
            </a:r>
            <a:endParaRPr lang="th-TH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การสร้างแบ</a:t>
            </a:r>
            <a:r>
              <a:rPr lang="th-TH" dirty="0" err="1"/>
              <a:t>รนด์</a:t>
            </a:r>
            <a:r>
              <a:rPr lang="th-TH" dirty="0"/>
              <a:t>โดยการสื่อสาร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7723" y="2352890"/>
            <a:ext cx="4160520" cy="823912"/>
          </a:xfrm>
        </p:spPr>
        <p:txBody>
          <a:bodyPr/>
          <a:lstStyle/>
          <a:p>
            <a:r>
              <a:rPr lang="en-US" dirty="0"/>
              <a:t>2. Company Branding</a:t>
            </a:r>
            <a:endParaRPr lang="th-TH" dirty="0"/>
          </a:p>
          <a:p>
            <a:endParaRPr lang="th-T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57268" y="3001992"/>
            <a:ext cx="8807570" cy="3588589"/>
          </a:xfrm>
        </p:spPr>
        <p:txBody>
          <a:bodyPr>
            <a:normAutofit/>
          </a:bodyPr>
          <a:lstStyle/>
          <a:p>
            <a:r>
              <a:rPr lang="th-TH" sz="2400" dirty="0"/>
              <a:t>การสื่อสารของแบ</a:t>
            </a:r>
            <a:r>
              <a:rPr lang="th-TH" sz="2400" dirty="0" err="1"/>
              <a:t>รนด์</a:t>
            </a:r>
            <a:r>
              <a:rPr lang="th-TH" sz="2400" dirty="0"/>
              <a:t>ของบริษัทผ่านโลกออนไลน์</a:t>
            </a:r>
          </a:p>
          <a:p>
            <a:r>
              <a:rPr lang="th-TH" sz="2400" b="1" dirty="0"/>
              <a:t>สร้างคาแรคเตอร์</a:t>
            </a:r>
            <a:r>
              <a:rPr lang="th-TH" sz="2400" dirty="0"/>
              <a:t>ของแบ</a:t>
            </a:r>
            <a:r>
              <a:rPr lang="th-TH" sz="2400" dirty="0" err="1"/>
              <a:t>รนด์</a:t>
            </a:r>
            <a:r>
              <a:rPr lang="th-TH" sz="2400" dirty="0">
                <a:sym typeface="Wingdings" panose="05000000000000000000" pitchFamily="2" charset="2"/>
              </a:rPr>
              <a:t>สื่อสารว่าคาแรคเตอร์เราเป็นยังไง </a:t>
            </a:r>
            <a:r>
              <a:rPr lang="en-US" sz="2400" dirty="0">
                <a:sym typeface="Wingdings" panose="05000000000000000000" pitchFamily="2" charset="2"/>
              </a:rPr>
              <a:t>(friendly, formal, warm, happiness)</a:t>
            </a:r>
            <a:endParaRPr lang="th-TH" sz="2400" dirty="0"/>
          </a:p>
          <a:p>
            <a:r>
              <a:rPr lang="en-US" sz="2400" dirty="0"/>
              <a:t>Content </a:t>
            </a:r>
            <a:r>
              <a:rPr lang="th-TH" sz="2400" dirty="0"/>
              <a:t>ควรเป็นอย่าง</a:t>
            </a:r>
            <a:r>
              <a:rPr lang="th-TH" sz="2400" dirty="0" err="1"/>
              <a:t>ใร</a:t>
            </a:r>
            <a:r>
              <a:rPr lang="th-TH" sz="2400" dirty="0"/>
              <a:t> ให้โดนใจกลุ่มเป้าหมาย</a:t>
            </a:r>
          </a:p>
          <a:p>
            <a:r>
              <a:rPr lang="th-TH" sz="2400" dirty="0"/>
              <a:t>สร้าง </a:t>
            </a:r>
            <a:r>
              <a:rPr lang="en-US" sz="2400" dirty="0"/>
              <a:t>identity </a:t>
            </a:r>
            <a:r>
              <a:rPr lang="th-TH" sz="2400" dirty="0"/>
              <a:t>ใน </a:t>
            </a:r>
            <a:r>
              <a:rPr lang="en-US" sz="2400" dirty="0"/>
              <a:t>content</a:t>
            </a:r>
          </a:p>
          <a:p>
            <a:r>
              <a:rPr lang="en-US" sz="2400" dirty="0"/>
              <a:t>Admin </a:t>
            </a:r>
            <a:r>
              <a:rPr lang="th-TH" sz="2400" dirty="0"/>
              <a:t>การตอบ</a:t>
            </a:r>
            <a:r>
              <a:rPr lang="th-TH" sz="2400" dirty="0" err="1"/>
              <a:t>เพจ</a:t>
            </a:r>
            <a:r>
              <a:rPr lang="th-TH" sz="2400" dirty="0"/>
              <a:t> บ่งบอกว่าแบ</a:t>
            </a:r>
            <a:r>
              <a:rPr lang="th-TH" sz="2400" dirty="0" err="1"/>
              <a:t>รนด์</a:t>
            </a:r>
            <a:r>
              <a:rPr lang="th-TH" sz="2400" dirty="0"/>
              <a:t>เป็นอย่างไร ใช้ภาษาพูด ใช่ภาษาคอม</a:t>
            </a:r>
          </a:p>
          <a:p>
            <a:r>
              <a:rPr lang="th-TH" sz="2400" dirty="0"/>
              <a:t>ค่ะ</a:t>
            </a:r>
            <a:r>
              <a:rPr lang="en-US" sz="2400" dirty="0"/>
              <a:t>, </a:t>
            </a:r>
            <a:r>
              <a:rPr lang="th-TH" sz="2400" dirty="0"/>
              <a:t>ค่า</a:t>
            </a:r>
            <a:r>
              <a:rPr lang="en-US" sz="2400" dirty="0"/>
              <a:t>, </a:t>
            </a:r>
            <a:r>
              <a:rPr lang="th-TH" sz="2400" dirty="0"/>
              <a:t>ยินดีให้บริการค่ะ แม้เค้าจะไม่ซื้อเราในวันนี้</a:t>
            </a:r>
          </a:p>
          <a:p>
            <a:endParaRPr lang="th-T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การสร้างแบ</a:t>
            </a:r>
            <a:r>
              <a:rPr lang="th-TH" dirty="0" err="1"/>
              <a:t>รนด์</a:t>
            </a:r>
            <a:r>
              <a:rPr lang="th-TH" dirty="0"/>
              <a:t>โดยการสื่อสาร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123313" y="2598663"/>
            <a:ext cx="7580958" cy="3657601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3. product branding</a:t>
            </a:r>
          </a:p>
          <a:p>
            <a:pPr>
              <a:buFontTx/>
              <a:buChar char="-"/>
            </a:pPr>
            <a:r>
              <a:rPr lang="th-TH" sz="2800" dirty="0" smtClean="0"/>
              <a:t>สร้างความใกล้ชิดระหว่างสินค้ากับลูกค้ามากขึ้น</a:t>
            </a:r>
          </a:p>
          <a:p>
            <a:pPr>
              <a:buFontTx/>
              <a:buChar char="-"/>
            </a:pPr>
            <a:r>
              <a:rPr lang="th-TH" sz="2800" b="1" dirty="0" smtClean="0"/>
              <a:t>สร้างความแตกต่าง/จุดเด่นของร้านค้า หรือสินค้าเราให้คนจดจำ</a:t>
            </a:r>
          </a:p>
          <a:p>
            <a:pPr>
              <a:buFontTx/>
              <a:buChar char="-"/>
            </a:pPr>
            <a:r>
              <a:rPr lang="th-TH" sz="2800" dirty="0" smtClean="0"/>
              <a:t>สร้าง </a:t>
            </a:r>
            <a:r>
              <a:rPr lang="en-US" sz="2800" dirty="0" smtClean="0"/>
              <a:t>story </a:t>
            </a:r>
            <a:r>
              <a:rPr lang="th-TH" sz="2800" dirty="0" smtClean="0"/>
              <a:t>ให้สินค้า</a:t>
            </a:r>
          </a:p>
          <a:p>
            <a:pPr>
              <a:buFontTx/>
              <a:buChar char="-"/>
            </a:pPr>
            <a:r>
              <a:rPr lang="en-US" sz="2800" b="1" dirty="0" smtClean="0"/>
              <a:t>WHY</a:t>
            </a:r>
            <a:r>
              <a:rPr lang="en-US" sz="2800" dirty="0" smtClean="0"/>
              <a:t> MUST BE YOUR BRAND?</a:t>
            </a:r>
          </a:p>
          <a:p>
            <a:pPr>
              <a:buFontTx/>
              <a:buChar char="-"/>
            </a:pPr>
            <a:r>
              <a:rPr lang="th-TH" sz="2800" dirty="0" smtClean="0"/>
              <a:t>เหตุผลจะมากพอให้ลูกค้าเข้าใจและประทับใจ</a:t>
            </a:r>
          </a:p>
          <a:p>
            <a:pPr>
              <a:buFontTx/>
              <a:buChar char="-"/>
            </a:pPr>
            <a:r>
              <a:rPr lang="th-TH" sz="2800" dirty="0" smtClean="0"/>
              <a:t>ในแบ</a:t>
            </a:r>
            <a:r>
              <a:rPr lang="th-TH" sz="2800" dirty="0" err="1" smtClean="0"/>
              <a:t>รนด์</a:t>
            </a:r>
            <a:r>
              <a:rPr lang="th-TH" sz="2800" dirty="0" smtClean="0"/>
              <a:t>ของเรา</a:t>
            </a:r>
          </a:p>
          <a:p>
            <a:pPr>
              <a:buFontTx/>
              <a:buChar char="-"/>
            </a:pPr>
            <a:r>
              <a:rPr lang="th-TH" sz="2800" dirty="0" smtClean="0"/>
              <a:t>สร้างยอดขายได้ดีกว่าไม่สร้างแบ</a:t>
            </a:r>
            <a:r>
              <a:rPr lang="th-TH" sz="2800" dirty="0" err="1" smtClean="0"/>
              <a:t>รนด์</a:t>
            </a:r>
            <a:endParaRPr lang="th-TH" sz="2800" dirty="0" smtClean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0" y="390470"/>
            <a:ext cx="8770571" cy="1560716"/>
          </a:xfrm>
        </p:spPr>
        <p:txBody>
          <a:bodyPr/>
          <a:lstStyle/>
          <a:p>
            <a:r>
              <a:rPr lang="th-TH" dirty="0" smtClean="0"/>
              <a:t>ร้านซ่อม คอมพิวเตอร์ยังต้องสร้างคาแรคเตอร์ ให้สะดุดตา, จดจำได้ และแตกต่าง!!</a:t>
            </a:r>
            <a:endParaRPr lang="th-TH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21" y="2283123"/>
            <a:ext cx="3318379" cy="442650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91" y="2283123"/>
            <a:ext cx="3364305" cy="4487766"/>
          </a:xfrm>
        </p:spPr>
      </p:pic>
      <p:sp>
        <p:nvSpPr>
          <p:cNvPr id="3" name="TextBox 2"/>
          <p:cNvSpPr txBox="1"/>
          <p:nvPr/>
        </p:nvSpPr>
        <p:spPr>
          <a:xfrm>
            <a:off x="793630" y="3148642"/>
            <a:ext cx="265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ไม่จำเป็นต้องลงทุนเยอะ, แต่ให้สะดุด แตกต่าง</a:t>
            </a:r>
            <a:endParaRPr lang="th-T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321" y="2543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8745" y="2947080"/>
            <a:ext cx="8770571" cy="1560716"/>
          </a:xfrm>
        </p:spPr>
        <p:txBody>
          <a:bodyPr/>
          <a:lstStyle/>
          <a:p>
            <a:r>
              <a:rPr lang="en-US" dirty="0"/>
              <a:t>Here are 8 big branding trends for 2020:</a:t>
            </a:r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5588" y="544309"/>
            <a:ext cx="8770937" cy="1560513"/>
          </a:xfrm>
        </p:spPr>
        <p:txBody>
          <a:bodyPr/>
          <a:lstStyle/>
          <a:p>
            <a:r>
              <a:rPr lang="en-US" dirty="0"/>
              <a:t>1. Warm-toned, neon gradients</a:t>
            </a:r>
            <a:br>
              <a:rPr lang="en-US" dirty="0"/>
            </a:br>
            <a:endParaRPr lang="th-TH" dirty="0"/>
          </a:p>
        </p:txBody>
      </p:sp>
      <p:pic>
        <p:nvPicPr>
          <p:cNvPr id="8200" name="Picture 8" descr="Branding trends 2020 example: Summer Heat book 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18" y="1949571"/>
            <a:ext cx="4260352" cy="426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randing trends 2020 example: Slamadang bran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5" y="1478169"/>
            <a:ext cx="4781105" cy="20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randing trends 2020 example: Tinder app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076" y="3120779"/>
            <a:ext cx="3469447" cy="346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10" y="0"/>
            <a:ext cx="6856562" cy="6856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5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Boldly minimal metallic materials</a:t>
            </a:r>
            <a:br>
              <a:rPr lang="en-US" dirty="0"/>
            </a:br>
            <a:endParaRPr lang="th-TH" dirty="0"/>
          </a:p>
        </p:txBody>
      </p:sp>
      <p:pic>
        <p:nvPicPr>
          <p:cNvPr id="9218" name="Picture 2" descr="Branding trends 2020 example: Barstow business card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721" y="2411282"/>
            <a:ext cx="6129541" cy="376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randing trends 2020 example: Copper Kettle beer packag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967" y="2411282"/>
            <a:ext cx="3718585" cy="371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1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Free-spirited typography</a:t>
            </a:r>
            <a:br>
              <a:rPr lang="en-US" dirty="0"/>
            </a:br>
            <a:endParaRPr lang="th-TH" dirty="0"/>
          </a:p>
        </p:txBody>
      </p:sp>
      <p:pic>
        <p:nvPicPr>
          <p:cNvPr id="10242" name="Picture 2" descr="Branding trends 2020 example: Fresh Beef podcast brandi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07" y="2241903"/>
            <a:ext cx="3651250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randing trends 2020 example: 3D Typograp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348" y="2748951"/>
            <a:ext cx="3069923" cy="217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randing trends 2020 example: Pet Pantr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" y="2345420"/>
            <a:ext cx="4150166" cy="332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3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Refined line art</a:t>
            </a:r>
            <a:br>
              <a:rPr lang="en-US" dirty="0"/>
            </a:br>
            <a:endParaRPr lang="th-TH" dirty="0"/>
          </a:p>
        </p:txBody>
      </p:sp>
      <p:pic>
        <p:nvPicPr>
          <p:cNvPr id="11266" name="Picture 2" descr="Branding trends 2020 example: Vegan Desserts World lo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21" y="2348089"/>
            <a:ext cx="3651250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randing trends 2020 example: Meow Meow Tweet packag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14" y="2828973"/>
            <a:ext cx="7489517" cy="277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7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82996"/>
            <a:ext cx="8770571" cy="1560716"/>
          </a:xfrm>
        </p:spPr>
        <p:txBody>
          <a:bodyPr>
            <a:normAutofit fontScale="90000"/>
          </a:bodyPr>
          <a:lstStyle/>
          <a:p>
            <a:r>
              <a:rPr lang="en-US" dirty="0"/>
              <a:t>5. Sunny, optimistic brand designs</a:t>
            </a:r>
            <a:br>
              <a:rPr lang="en-US" dirty="0"/>
            </a:br>
            <a:endParaRPr lang="th-TH" dirty="0"/>
          </a:p>
        </p:txBody>
      </p:sp>
      <p:pic>
        <p:nvPicPr>
          <p:cNvPr id="12290" name="Picture 2" descr="Branding trends 2020 example: Flakers cafe concep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22" y="2562578"/>
            <a:ext cx="6480271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randing trends 2020 example: Honey be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34" y="2753518"/>
            <a:ext cx="3269368" cy="32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8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Nuanced minimalism</a:t>
            </a:r>
            <a:br>
              <a:rPr lang="en-US" dirty="0"/>
            </a:br>
            <a:endParaRPr lang="th-TH" dirty="0"/>
          </a:p>
        </p:txBody>
      </p:sp>
      <p:pic>
        <p:nvPicPr>
          <p:cNvPr id="13314" name="Picture 2" descr="Branding trends 2020 example: TRIBE lo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24" y="1888707"/>
            <a:ext cx="4554212" cy="455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randing trends 2020 example: METALEN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079" y="1834658"/>
            <a:ext cx="4662310" cy="46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4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Visual storytelling</a:t>
            </a:r>
            <a:br>
              <a:rPr lang="en-US" dirty="0"/>
            </a:br>
            <a:endParaRPr lang="th-TH" dirty="0"/>
          </a:p>
        </p:txBody>
      </p:sp>
      <p:pic>
        <p:nvPicPr>
          <p:cNvPr id="14338" name="Picture 2" descr="Branding trends 2020 example: Flying Veggies app desig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778" y="2585156"/>
            <a:ext cx="2498647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randing trends 2020 example: Charley’s Choice website 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777420"/>
            <a:ext cx="5892800" cy="35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525" y="287133"/>
            <a:ext cx="8770571" cy="1560716"/>
          </a:xfrm>
        </p:spPr>
        <p:txBody>
          <a:bodyPr/>
          <a:lstStyle/>
          <a:p>
            <a:r>
              <a:rPr lang="en-US" dirty="0"/>
              <a:t>8. Earth-toned, natural branding</a:t>
            </a:r>
            <a:br>
              <a:rPr lang="en-US" dirty="0"/>
            </a:br>
            <a:endParaRPr lang="th-TH" dirty="0"/>
          </a:p>
        </p:txBody>
      </p:sp>
      <p:pic>
        <p:nvPicPr>
          <p:cNvPr id="15362" name="Picture 2" descr="Branding trends 2020 example: Luxury dog hair care log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69" y="2427111"/>
            <a:ext cx="4496802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randing trends 2020 example: Nature Lover T-shi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22" y="2714007"/>
            <a:ext cx="4430394" cy="30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3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 smtClean="0"/>
              <a:t>แบ</a:t>
            </a:r>
            <a:r>
              <a:rPr lang="th-TH" sz="3600" dirty="0" err="1" smtClean="0"/>
              <a:t>รนด์</a:t>
            </a:r>
            <a:r>
              <a:rPr lang="th-TH" sz="3600" dirty="0" smtClean="0"/>
              <a:t>ของคุณ</a:t>
            </a:r>
            <a:r>
              <a:rPr lang="en-US" sz="3600" dirty="0" smtClean="0"/>
              <a:t>, </a:t>
            </a:r>
            <a:r>
              <a:rPr lang="th-TH" sz="3600" dirty="0" smtClean="0"/>
              <a:t>ธุรกิจของคุณใช้ </a:t>
            </a:r>
            <a:r>
              <a:rPr lang="en-US" sz="3600" dirty="0" smtClean="0"/>
              <a:t>Social Media </a:t>
            </a:r>
            <a:r>
              <a:rPr lang="th-TH" sz="3600" dirty="0" smtClean="0"/>
              <a:t>มากน้อยเพียงใด</a:t>
            </a:r>
            <a:endParaRPr lang="th-TH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857" y="236451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93" y="884540"/>
            <a:ext cx="10756004" cy="1560716"/>
          </a:xfrm>
        </p:spPr>
        <p:txBody>
          <a:bodyPr/>
          <a:lstStyle/>
          <a:p>
            <a:r>
              <a:rPr lang="en-US" dirty="0" smtClean="0"/>
              <a:t>Build Brand Awareness by Social Media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89" y="1664898"/>
            <a:ext cx="9405562" cy="47272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147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5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2" y="455008"/>
            <a:ext cx="6068384" cy="4531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8489" y="2965329"/>
            <a:ext cx="50348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err="1" smtClean="0"/>
              <a:t>Social</a:t>
            </a:r>
            <a:r>
              <a:rPr lang="th-TH" dirty="0" smtClean="0"/>
              <a:t> </a:t>
            </a:r>
            <a:r>
              <a:rPr lang="th-TH" dirty="0" err="1" smtClean="0"/>
              <a:t>Media</a:t>
            </a:r>
            <a:r>
              <a:rPr lang="th-TH" dirty="0" smtClean="0"/>
              <a:t> </a:t>
            </a:r>
            <a:r>
              <a:rPr lang="th-TH" dirty="0" err="1" smtClean="0"/>
              <a:t>Marketing</a:t>
            </a:r>
            <a:r>
              <a:rPr lang="th-TH" dirty="0" smtClean="0"/>
              <a:t>:</a:t>
            </a:r>
          </a:p>
          <a:p>
            <a:endParaRPr lang="th-TH" dirty="0" smtClean="0"/>
          </a:p>
          <a:p>
            <a:pPr marL="514350" indent="-514350">
              <a:buAutoNum type="arabicPeriod"/>
            </a:pPr>
            <a:r>
              <a:rPr lang="th-TH" dirty="0" err="1" smtClean="0"/>
              <a:t>Build</a:t>
            </a:r>
            <a:r>
              <a:rPr lang="th-TH" dirty="0" smtClean="0"/>
              <a:t> </a:t>
            </a:r>
            <a:r>
              <a:rPr lang="th-TH" dirty="0" err="1" smtClean="0"/>
              <a:t>your</a:t>
            </a:r>
            <a:r>
              <a:rPr lang="th-TH" dirty="0" smtClean="0"/>
              <a:t> </a:t>
            </a:r>
            <a:r>
              <a:rPr lang="th-TH" dirty="0" err="1" smtClean="0"/>
              <a:t>brand</a:t>
            </a:r>
            <a:endParaRPr lang="th-TH" dirty="0" smtClean="0"/>
          </a:p>
          <a:p>
            <a:pPr marL="514350" indent="-514350">
              <a:buAutoNum type="arabicPeriod"/>
            </a:pPr>
            <a:r>
              <a:rPr lang="th-TH" dirty="0" err="1" smtClean="0"/>
              <a:t>Connect</a:t>
            </a:r>
            <a:r>
              <a:rPr lang="th-TH" dirty="0" smtClean="0"/>
              <a:t> </a:t>
            </a:r>
            <a:r>
              <a:rPr lang="th-TH" dirty="0" err="1" smtClean="0"/>
              <a:t>with</a:t>
            </a:r>
            <a:r>
              <a:rPr lang="th-TH" dirty="0" smtClean="0"/>
              <a:t> </a:t>
            </a:r>
            <a:r>
              <a:rPr lang="th-TH" dirty="0" err="1" smtClean="0"/>
              <a:t>customers</a:t>
            </a:r>
            <a:endParaRPr lang="th-TH" dirty="0" smtClean="0"/>
          </a:p>
          <a:p>
            <a:pPr marL="514350" indent="-514350">
              <a:buAutoNum type="arabicPeriod"/>
            </a:pPr>
            <a:r>
              <a:rPr lang="th-TH" dirty="0" err="1" smtClean="0"/>
              <a:t>Promote</a:t>
            </a:r>
            <a:r>
              <a:rPr lang="th-TH" dirty="0" smtClean="0"/>
              <a:t> </a:t>
            </a:r>
            <a:r>
              <a:rPr lang="th-TH" dirty="0" err="1" smtClean="0"/>
              <a:t>products</a:t>
            </a:r>
            <a:r>
              <a:rPr lang="th-TH" dirty="0" smtClean="0"/>
              <a:t> &amp; </a:t>
            </a:r>
            <a:r>
              <a:rPr lang="th-TH" dirty="0" err="1" smtClean="0"/>
              <a:t>Service</a:t>
            </a:r>
            <a:endParaRPr lang="th-TH" dirty="0" smtClean="0"/>
          </a:p>
          <a:p>
            <a:pPr marL="514350" indent="-514350">
              <a:buAutoNum type="arabicPeriod"/>
            </a:pPr>
            <a:r>
              <a:rPr lang="th-TH" dirty="0" err="1" smtClean="0"/>
              <a:t>Convert</a:t>
            </a:r>
            <a:r>
              <a:rPr lang="th-TH" dirty="0" smtClean="0"/>
              <a:t> </a:t>
            </a:r>
            <a:r>
              <a:rPr lang="th-TH" dirty="0" err="1" smtClean="0"/>
              <a:t>visitors</a:t>
            </a:r>
            <a:r>
              <a:rPr lang="th-TH" dirty="0" smtClean="0"/>
              <a:t> </a:t>
            </a:r>
            <a:r>
              <a:rPr lang="th-TH" dirty="0" err="1" smtClean="0"/>
              <a:t>to</a:t>
            </a:r>
            <a:r>
              <a:rPr lang="th-TH" dirty="0" smtClean="0"/>
              <a:t> </a:t>
            </a:r>
            <a:r>
              <a:rPr lang="th-TH" dirty="0" err="1" smtClean="0"/>
              <a:t>customers</a:t>
            </a:r>
            <a:endParaRPr lang="th-TH" dirty="0" smtClean="0"/>
          </a:p>
          <a:p>
            <a:pPr marL="514350" indent="-514350">
              <a:buAutoNum type="arabicPeriod"/>
            </a:pPr>
            <a:r>
              <a:rPr lang="th-TH" dirty="0" err="1" smtClean="0"/>
              <a:t>Retain</a:t>
            </a:r>
            <a:r>
              <a:rPr lang="th-TH" dirty="0" smtClean="0"/>
              <a:t> </a:t>
            </a:r>
            <a:r>
              <a:rPr lang="th-TH" dirty="0" err="1" smtClean="0"/>
              <a:t>customers</a:t>
            </a:r>
            <a:r>
              <a:rPr lang="th-TH" dirty="0" smtClean="0"/>
              <a:t>, </a:t>
            </a:r>
            <a:r>
              <a:rPr lang="th-TH" dirty="0" err="1" smtClean="0"/>
              <a:t>create</a:t>
            </a:r>
            <a:r>
              <a:rPr lang="th-TH" dirty="0" smtClean="0"/>
              <a:t> </a:t>
            </a:r>
            <a:r>
              <a:rPr lang="th-TH" dirty="0" err="1" smtClean="0"/>
              <a:t>customers</a:t>
            </a:r>
            <a:r>
              <a:rPr lang="th-TH" dirty="0" smtClean="0"/>
              <a:t> </a:t>
            </a:r>
            <a:r>
              <a:rPr lang="th-TH" dirty="0" err="1" smtClean="0"/>
              <a:t>Loyalty</a:t>
            </a:r>
            <a:endParaRPr lang="th-TH" dirty="0"/>
          </a:p>
        </p:txBody>
      </p:sp>
      <p:sp>
        <p:nvSpPr>
          <p:cNvPr id="2" name="TextBox 1"/>
          <p:cNvSpPr txBox="1"/>
          <p:nvPr/>
        </p:nvSpPr>
        <p:spPr>
          <a:xfrm>
            <a:off x="871268" y="5270740"/>
            <a:ext cx="506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ลูกค้าของคุณมาจาก </a:t>
            </a:r>
            <a:r>
              <a:rPr lang="en-US" dirty="0" smtClean="0"/>
              <a:t>Platform </a:t>
            </a:r>
            <a:r>
              <a:rPr lang="th-TH" dirty="0" smtClean="0"/>
              <a:t>ไหน</a:t>
            </a:r>
            <a:endParaRPr lang="th-T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ttachment.outlook.live.net/owa/kidsociety@hotmail.com/service.svc/s/GetAttachmentThumbnail?id=AQMkADAwATZiZmYAZC1lOWNhLTUyYjItMDACLTAwCgBGAAAD8fZjbBQe80Ox3Y97F26JTwcAT3y5DcoUv02tUyAn20p%2FtAAAAgEMAAAAT3y5DcoUv02tUyAn20p%2FtAAD9POWKwAAAAESABAAT34T78BA%2B0eBr8vQ7jEsEA%3D%3D&amp;thumbnailType=2&amp;owa=outlook.live.com&amp;scriptVer=2020021005.15&amp;isc=1&amp;X-OWA-CANARY=0lZ99gBkbkibRyrpuQM4mFCBGLoDstcYle1-rpVqYTOWKx9k_HfvfbaASDm__bjaxoBhNbVOsS0.&amp;token=eyJhbGciOiJSUzI1NiIsImtpZCI6IjU2MzU4ODUyMzRCOTI1MkRERTAwNTc2NkQ5RDlGMjc2NTY1RjYzRTIiLCJ4NXQiOiJWaldJVWpTNUpTM2VBRmRtMmRueWRsWmZZLUkiLCJ0eXAiOiJKV1QifQ.eyJvcmlnaW4iOiJodHRwczovL291dGxvb2subGl2ZS5jb20iLCJ2ZXIiOiJFeGNoYW5nZS5DYWxsYmFjay5WMSIsImFwcGN0eHNlbmRlciI6Ik93YURvd25sb2FkQDg0ZGY5ZTdmLWU5ZjYtNDBhZi1iNDM1LWFhYWFhYWFhYWFhYSIsImlzc3JpbmciOiJTSVAiLCJhcHBjdHgiOiJ7XCJtc2V4Y2hwcm90XCI6XCJvd2FcIixcInByaW1hcnlzaWRcIjpcIlMtMS0yODI3LTQ0MjM2NS0zOTIyMzUwNzcwXCIsXCJwdWlkXCI6XCIxODk5OTQ3MTMwMjQ1ODEwXCIsXCJvaWRcIjpcIjAwMDZiZmZkLWU5Y2EtNTJiMi0wMDAwLTAwMDAwMDAwMDAwMFwiLFwic2NvcGVcIjpcIk93YURvd25sb2FkXCJ9IiwibmJmIjoxNTgxNzYzMTUzLCJleHAiOjE1ODE3NjM3NTMsImlzcyI6IjAwMDAwMDAyLTAwMDAtMGZmMS1jZTAwLTAwMDAwMDAwMDAwMEA4NGRmOWU3Zi1lOWY2LTQwYWYtYjQzNS1hYWFhYWFhYWFhYWEiLCJhdWQiOiIwMDAwMDAwMi0wMDAwLTBmZjEtY2UwMC0wMDAwMDAwMDAwMDAvYXR0YWNobWVudC5vdXRsb29rLmxpdmUubmV0QDg0ZGY5ZTdmLWU5ZjYtNDBhZi1iNDM1LWFhYWFhYWFhYWFhYSJ9.ZbJIBmyJo504nMT7yvxvz7jIfR6MhlgMHxxLP7vzpujs4_v7lENijYuP8fUYcd3W8BmjmfbiR_wgDpH6rOARK9yOppLB6-L9QbRV546Dy9Nbms_XtnlDgXOMtxGFDweb9pFjtDDERCDMEvQH9CrdLLPDT8KuRjLRJ5oavLSR9st1xaX_rsASRlH7Xi0OetL8U8ip5axizhKK0nC3PSum_YoHfns_ovcArVsqWa3dhBClvUaLZ39rFkhUc7pg_zMUpvXHG30blGS8dXj9NkUd6g1ab6Ix153gPIjvOwh52MIxEh_ZT22wDozCUcF5Sj_k4ReiGeuSzet72sDeDox2jg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552" y="0"/>
            <a:ext cx="6797615" cy="679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err="1" smtClean="0"/>
              <a:t>Social</a:t>
            </a:r>
            <a:r>
              <a:rPr lang="th-TH" dirty="0" smtClean="0"/>
              <a:t> </a:t>
            </a:r>
            <a:r>
              <a:rPr lang="th-TH" dirty="0" err="1" smtClean="0"/>
              <a:t>Media</a:t>
            </a:r>
            <a:r>
              <a:rPr lang="th-TH" dirty="0" smtClean="0"/>
              <a:t> </a:t>
            </a:r>
            <a:r>
              <a:rPr lang="th-TH" dirty="0" err="1" smtClean="0"/>
              <a:t>in</a:t>
            </a:r>
            <a:r>
              <a:rPr lang="th-TH" dirty="0" smtClean="0"/>
              <a:t> </a:t>
            </a:r>
            <a:r>
              <a:rPr lang="th-TH" dirty="0" err="1" smtClean="0"/>
              <a:t>Thailand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28" y="1810717"/>
            <a:ext cx="5934255" cy="395298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95" y="1433049"/>
            <a:ext cx="6087520" cy="4708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140" y="15914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exiconthai.com/wp-content/uploads/2019/03/Screenshot_8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2" y="181154"/>
            <a:ext cx="11700071" cy="65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Potential Reach </a:t>
            </a:r>
            <a:r>
              <a:rPr lang="th-TH" sz="2000" dirty="0"/>
              <a:t>สำหรับการซื้อโฆษณาบน </a:t>
            </a:r>
            <a:r>
              <a:rPr lang="en-US" sz="2000" dirty="0"/>
              <a:t>Facebook </a:t>
            </a:r>
            <a:r>
              <a:rPr lang="th-TH" sz="2000" dirty="0"/>
              <a:t>ในประเทศไทยยังคงอยู่ที่ 50 ล้านคนไม่ต่างจากข้อมูลเมื่อต้นปี </a:t>
            </a:r>
            <a:r>
              <a:rPr lang="th-TH" sz="2000" dirty="0" smtClean="0"/>
              <a:t>2018 กรุงเทพ</a:t>
            </a:r>
            <a:r>
              <a:rPr lang="th-TH" sz="2000" dirty="0"/>
              <a:t>ยังคงเป็นเมืองที่</a:t>
            </a:r>
            <a:r>
              <a:rPr lang="th-TH" sz="2000" dirty="0" smtClean="0"/>
              <a:t>ประชากรเล่น </a:t>
            </a:r>
            <a:r>
              <a:rPr lang="en-US" sz="2000" dirty="0"/>
              <a:t>Facebook </a:t>
            </a:r>
            <a:r>
              <a:rPr lang="th-TH" sz="2000" dirty="0"/>
              <a:t>มากที่สุดในโลก</a:t>
            </a:r>
            <a:br>
              <a:rPr lang="th-TH" sz="2000" dirty="0"/>
            </a:br>
            <a:endParaRPr lang="th-TH" sz="2000" dirty="0"/>
          </a:p>
        </p:txBody>
      </p:sp>
      <p:pic>
        <p:nvPicPr>
          <p:cNvPr id="5122" name="Picture 2" descr="http://www.twfdigital.com/blog/wp-content/uploads/2018/07/Screen-Shot-2561-07-29-at-14.44.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4078" y="-16696384"/>
            <a:ext cx="12100998" cy="673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twfdigital.com/blog/wp-content/uploads/2018/07/Screen-Shot-2561-07-29-at-14.44.42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34" y="1242874"/>
            <a:ext cx="10082020" cy="56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1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wfdigital.com/blog/wp-content/uploads/2018/07/Screen-Shot-2561-07-29-at-14.42.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3" y="289175"/>
            <a:ext cx="11241817" cy="634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19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pular days to p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27" y="968256"/>
            <a:ext cx="6262777" cy="46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2551" y="263882"/>
            <a:ext cx="3441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1F21"/>
                </a:solidFill>
                <a:latin typeface="Source Sans Pro" panose="020B0503030403020204" pitchFamily="34" charset="0"/>
              </a:rPr>
              <a:t>Popular days to post</a:t>
            </a:r>
            <a:endParaRPr lang="en-US" b="1" i="0" dirty="0">
              <a:solidFill>
                <a:srgbClr val="241F21"/>
              </a:solidFill>
              <a:effectLst/>
              <a:latin typeface="Source Sans Pro" panose="020B0503030403020204" pitchFamily="34" charset="0"/>
            </a:endParaRPr>
          </a:p>
        </p:txBody>
      </p:sp>
      <p:pic>
        <p:nvPicPr>
          <p:cNvPr id="3076" name="Picture 4" descr="Popular hours to post by social ne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2809875"/>
            <a:ext cx="5980117" cy="373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00825" y="114219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241F21"/>
                </a:solidFill>
                <a:latin typeface="Source Sans Pro" panose="020B0503030403020204" pitchFamily="34" charset="0"/>
              </a:rPr>
              <a:t>Popular hours to post by social network</a:t>
            </a:r>
            <a:endParaRPr lang="en-US" b="1" i="0" dirty="0">
              <a:solidFill>
                <a:srgbClr val="241F21"/>
              </a:solidFill>
              <a:effectLst/>
              <a:latin typeface="Source Sans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96" y="-57953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est time to post on instagram for travel and tourism br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2" y="1110466"/>
            <a:ext cx="360235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19325" y="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241F21"/>
                </a:solidFill>
                <a:latin typeface="Source Sans Pro" panose="020B0503030403020204" pitchFamily="34" charset="0"/>
              </a:rPr>
              <a:t>When is the best time to post on </a:t>
            </a:r>
            <a:r>
              <a:rPr lang="en-US" b="1" dirty="0" err="1">
                <a:solidFill>
                  <a:srgbClr val="241F21"/>
                </a:solidFill>
                <a:latin typeface="Source Sans Pro" panose="020B0503030403020204" pitchFamily="34" charset="0"/>
              </a:rPr>
              <a:t>Instagram</a:t>
            </a:r>
            <a:r>
              <a:rPr lang="en-US" b="1" dirty="0">
                <a:solidFill>
                  <a:srgbClr val="241F21"/>
                </a:solidFill>
                <a:latin typeface="Source Sans Pro" panose="020B0503030403020204" pitchFamily="34" charset="0"/>
              </a:rPr>
              <a:t>?</a:t>
            </a:r>
            <a:endParaRPr lang="en-US" b="1" i="0" dirty="0">
              <a:solidFill>
                <a:srgbClr val="241F21"/>
              </a:solidFill>
              <a:effectLst/>
              <a:latin typeface="Source Sans Pro" panose="020B0503030403020204" pitchFamily="34" charset="0"/>
            </a:endParaRPr>
          </a:p>
        </p:txBody>
      </p:sp>
      <p:pic>
        <p:nvPicPr>
          <p:cNvPr id="4102" name="Picture 6" descr="best time to post on instagram for media and entertainment br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76" y="1110466"/>
            <a:ext cx="3592830" cy="231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est time to post on instagram for food and beverage bran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1110466"/>
            <a:ext cx="3592830" cy="231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est time to post on instagram for retail bran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0" y="3924300"/>
            <a:ext cx="3587591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best time to post on instagram for professional bran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01" y="3915120"/>
            <a:ext cx="3601823" cy="23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best time to post on instagram for non-retail e-commerce bran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3924300"/>
            <a:ext cx="3592830" cy="23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272" y="-6784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7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t time to post on instagram for healthcare br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5" y="119135"/>
            <a:ext cx="4381500" cy="28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est time to post on instagram for personal care br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19135"/>
            <a:ext cx="4381499" cy="28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est time to post on instagram for education bran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3583076"/>
            <a:ext cx="4086224" cy="263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95425" y="3146078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241F21"/>
                </a:solidFill>
                <a:latin typeface="Source Sans Pro" panose="020B0503030403020204" pitchFamily="34" charset="0"/>
              </a:rPr>
              <a:t>Instagram</a:t>
            </a:r>
            <a:r>
              <a:rPr lang="en-US" sz="2400" b="1" dirty="0">
                <a:solidFill>
                  <a:srgbClr val="241F21"/>
                </a:solidFill>
                <a:latin typeface="Source Sans Pro" panose="020B0503030403020204" pitchFamily="34" charset="0"/>
              </a:rPr>
              <a:t> timing best practices</a:t>
            </a:r>
          </a:p>
          <a:p>
            <a:pPr marL="514350" indent="-514350">
              <a:buAutoNum type="arabicPeriod"/>
            </a:pPr>
            <a:r>
              <a:rPr lang="en-US" sz="2400" b="1" dirty="0" smtClean="0">
                <a:solidFill>
                  <a:srgbClr val="241F21"/>
                </a:solidFill>
                <a:latin typeface="Source Sans Pro" panose="020B0503030403020204" pitchFamily="34" charset="0"/>
              </a:rPr>
              <a:t>Know </a:t>
            </a:r>
            <a:r>
              <a:rPr lang="en-US" sz="2400" b="1" dirty="0">
                <a:solidFill>
                  <a:srgbClr val="241F21"/>
                </a:solidFill>
                <a:latin typeface="Source Sans Pro" panose="020B0503030403020204" pitchFamily="34" charset="0"/>
              </a:rPr>
              <a:t>your audience (location, habits, etc</a:t>
            </a:r>
            <a:r>
              <a:rPr lang="en-US" sz="2400" b="1" dirty="0" smtClean="0">
                <a:solidFill>
                  <a:srgbClr val="241F21"/>
                </a:solidFill>
                <a:latin typeface="Source Sans Pro" panose="020B0503030403020204" pitchFamily="34" charset="0"/>
              </a:rPr>
              <a:t>.)</a:t>
            </a:r>
          </a:p>
          <a:p>
            <a:r>
              <a:rPr lang="en-US" sz="2400" b="1" dirty="0"/>
              <a:t>2. Always be </a:t>
            </a:r>
            <a:r>
              <a:rPr lang="en-US" sz="2400" b="1" dirty="0" smtClean="0"/>
              <a:t>testing</a:t>
            </a:r>
          </a:p>
          <a:p>
            <a:r>
              <a:rPr lang="en-US" sz="2400" b="1" dirty="0"/>
              <a:t>3. Optimize your content</a:t>
            </a:r>
          </a:p>
          <a:p>
            <a:r>
              <a:rPr lang="en-US" sz="1600" dirty="0"/>
              <a:t>Timing isn’t the only factor in a post’s success. If your goal is to effectively engage your audience on </a:t>
            </a:r>
            <a:r>
              <a:rPr lang="en-US" sz="1600" dirty="0" err="1"/>
              <a:t>Instagram</a:t>
            </a:r>
            <a:r>
              <a:rPr lang="en-US" sz="1600" dirty="0"/>
              <a:t>, you’ll need</a:t>
            </a:r>
            <a:r>
              <a:rPr lang="en-US" sz="1600" b="1" dirty="0"/>
              <a:t> </a:t>
            </a:r>
            <a:r>
              <a:rPr lang="en-US" sz="1600" b="1" dirty="0">
                <a:hlinkClick r:id="rId5"/>
              </a:rPr>
              <a:t>professional looking photos</a:t>
            </a:r>
            <a:r>
              <a:rPr lang="en-US" sz="1600" b="1" dirty="0"/>
              <a:t>, </a:t>
            </a:r>
            <a:r>
              <a:rPr lang="en-US" sz="1600" b="1" dirty="0">
                <a:hlinkClick r:id="rId6"/>
              </a:rPr>
              <a:t>catchy captions</a:t>
            </a:r>
            <a:r>
              <a:rPr lang="en-US" sz="1600" b="1" dirty="0"/>
              <a:t>, and </a:t>
            </a:r>
            <a:r>
              <a:rPr lang="en-US" sz="1600" b="1" dirty="0">
                <a:hlinkClick r:id="rId7"/>
              </a:rPr>
              <a:t>smart hashtags</a:t>
            </a:r>
            <a:r>
              <a:rPr lang="en-US" sz="1600" b="1" dirty="0"/>
              <a:t> too</a:t>
            </a:r>
            <a:r>
              <a:rPr lang="en-US" sz="1600" b="1" dirty="0" smtClean="0"/>
              <a:t>.</a:t>
            </a:r>
          </a:p>
          <a:p>
            <a:r>
              <a:rPr lang="en-US" sz="2400" b="1" dirty="0"/>
              <a:t>4. Schedule your posts in advance</a:t>
            </a:r>
          </a:p>
          <a:p>
            <a:endParaRPr lang="en-US" sz="1600" dirty="0"/>
          </a:p>
          <a:p>
            <a:endParaRPr lang="en-US" b="1" dirty="0" smtClean="0"/>
          </a:p>
          <a:p>
            <a:endParaRPr lang="en-US" b="1" dirty="0"/>
          </a:p>
          <a:p>
            <a:pPr marL="514350" indent="-514350">
              <a:buAutoNum type="arabicPeriod"/>
            </a:pPr>
            <a:endParaRPr lang="en-US" b="1" i="0" dirty="0">
              <a:solidFill>
                <a:srgbClr val="241F21"/>
              </a:solidFill>
              <a:effectLst/>
              <a:latin typeface="Source Sans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1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err="1" smtClean="0"/>
              <a:t>Why</a:t>
            </a:r>
            <a:r>
              <a:rPr lang="th-TH" dirty="0" smtClean="0"/>
              <a:t> </a:t>
            </a:r>
            <a:r>
              <a:rPr lang="th-TH" dirty="0" err="1" smtClean="0"/>
              <a:t>Instagram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2800" dirty="0" err="1" smtClean="0"/>
              <a:t>what</a:t>
            </a:r>
            <a:r>
              <a:rPr lang="th-TH" sz="2800" dirty="0" smtClean="0"/>
              <a:t> </a:t>
            </a:r>
            <a:r>
              <a:rPr lang="th-TH" sz="2800" dirty="0" err="1" smtClean="0"/>
              <a:t>is</a:t>
            </a:r>
            <a:r>
              <a:rPr lang="th-TH" sz="2800" dirty="0" smtClean="0"/>
              <a:t> </a:t>
            </a:r>
            <a:r>
              <a:rPr lang="th-TH" sz="2800" dirty="0" err="1" smtClean="0"/>
              <a:t>your</a:t>
            </a:r>
            <a:r>
              <a:rPr lang="th-TH" sz="2800" dirty="0" smtClean="0"/>
              <a:t> </a:t>
            </a:r>
            <a:r>
              <a:rPr lang="th-TH" sz="2800" dirty="0" err="1" smtClean="0"/>
              <a:t>Business</a:t>
            </a:r>
            <a:r>
              <a:rPr lang="th-TH" sz="2800" dirty="0" smtClean="0"/>
              <a:t> &amp; </a:t>
            </a:r>
            <a:r>
              <a:rPr lang="th-TH" sz="2800" dirty="0" err="1" smtClean="0"/>
              <a:t>Products</a:t>
            </a:r>
            <a:r>
              <a:rPr lang="th-TH" sz="2800" dirty="0" smtClean="0"/>
              <a:t>?</a:t>
            </a:r>
          </a:p>
          <a:p>
            <a:pPr>
              <a:buFontTx/>
              <a:buChar char="-"/>
            </a:pPr>
            <a:r>
              <a:rPr lang="th-TH" sz="2400" dirty="0" err="1" smtClean="0"/>
              <a:t>Lifestyle</a:t>
            </a:r>
            <a:r>
              <a:rPr lang="th-TH" sz="2400" dirty="0" smtClean="0"/>
              <a:t> (</a:t>
            </a:r>
            <a:r>
              <a:rPr lang="th-TH" sz="2400" dirty="0" err="1" smtClean="0"/>
              <a:t>Fashion</a:t>
            </a:r>
            <a:r>
              <a:rPr lang="th-TH" sz="2400" dirty="0" smtClean="0"/>
              <a:t>, </a:t>
            </a:r>
            <a:r>
              <a:rPr lang="th-TH" sz="2400" dirty="0" err="1" smtClean="0"/>
              <a:t>Furniture</a:t>
            </a:r>
            <a:r>
              <a:rPr lang="th-TH" sz="2400" dirty="0" smtClean="0"/>
              <a:t>,</a:t>
            </a:r>
            <a:r>
              <a:rPr lang="th-TH" sz="2400" dirty="0" err="1" smtClean="0"/>
              <a:t>Decorative</a:t>
            </a:r>
            <a:r>
              <a:rPr lang="th-TH" sz="2400" dirty="0" smtClean="0"/>
              <a:t> </a:t>
            </a:r>
            <a:r>
              <a:rPr lang="th-TH" sz="2400" dirty="0" err="1" smtClean="0"/>
              <a:t>items</a:t>
            </a:r>
            <a:r>
              <a:rPr lang="th-TH" sz="2400" dirty="0" smtClean="0"/>
              <a:t>, </a:t>
            </a:r>
            <a:r>
              <a:rPr lang="th-TH" sz="2400" dirty="0" err="1" smtClean="0"/>
              <a:t>accessories</a:t>
            </a:r>
            <a:r>
              <a:rPr lang="th-TH" sz="2400" dirty="0" smtClean="0"/>
              <a:t>, </a:t>
            </a:r>
            <a:r>
              <a:rPr lang="th-TH" sz="2400" dirty="0" err="1" smtClean="0"/>
              <a:t>Hotels</a:t>
            </a:r>
            <a:r>
              <a:rPr lang="th-TH" sz="2400" dirty="0" smtClean="0"/>
              <a:t>, </a:t>
            </a:r>
            <a:r>
              <a:rPr lang="th-TH" sz="2400" dirty="0" err="1" smtClean="0"/>
              <a:t>Multi</a:t>
            </a:r>
            <a:r>
              <a:rPr lang="th-TH" sz="2400" dirty="0" smtClean="0"/>
              <a:t>-</a:t>
            </a:r>
            <a:r>
              <a:rPr lang="th-TH" sz="2400" dirty="0" err="1" smtClean="0"/>
              <a:t>brand</a:t>
            </a:r>
            <a:r>
              <a:rPr lang="th-TH" sz="2400" dirty="0" smtClean="0"/>
              <a:t> </a:t>
            </a:r>
            <a:r>
              <a:rPr lang="th-TH" sz="2400" dirty="0" err="1" smtClean="0"/>
              <a:t>stores</a:t>
            </a:r>
            <a:r>
              <a:rPr lang="th-TH" sz="2400" dirty="0" smtClean="0"/>
              <a:t> ) </a:t>
            </a:r>
          </a:p>
          <a:p>
            <a:pPr>
              <a:buFontTx/>
              <a:buChar char="-"/>
            </a:pPr>
            <a:r>
              <a:rPr lang="th-TH" sz="2400" b="1" dirty="0" err="1" smtClean="0"/>
              <a:t>Solutions</a:t>
            </a:r>
            <a:r>
              <a:rPr lang="th-TH" sz="2400" b="1" dirty="0"/>
              <a:t> </a:t>
            </a:r>
            <a:r>
              <a:rPr lang="th-TH" sz="2400" b="1" dirty="0" err="1" smtClean="0"/>
              <a:t>Business</a:t>
            </a:r>
            <a:r>
              <a:rPr lang="th-TH" sz="2400" b="1" dirty="0" smtClean="0"/>
              <a:t>/  – </a:t>
            </a:r>
            <a:r>
              <a:rPr lang="th-TH" sz="2400" b="1" dirty="0" err="1" smtClean="0"/>
              <a:t>Awareness</a:t>
            </a:r>
            <a:r>
              <a:rPr lang="th-TH" sz="2400" b="1" dirty="0" smtClean="0"/>
              <a:t> – </a:t>
            </a:r>
            <a:r>
              <a:rPr lang="en-US" sz="2400" b="1" dirty="0" smtClean="0"/>
              <a:t>should be website</a:t>
            </a:r>
            <a:endParaRPr lang="th-TH" sz="2400" b="1" dirty="0" smtClean="0"/>
          </a:p>
          <a:p>
            <a:endParaRPr lang="en-US" dirty="0" smtClean="0"/>
          </a:p>
          <a:p>
            <a:r>
              <a:rPr lang="th-TH" dirty="0" smtClean="0"/>
              <a:t>แต่ละ </a:t>
            </a:r>
            <a:r>
              <a:rPr lang="en-US" dirty="0" smtClean="0"/>
              <a:t>Business </a:t>
            </a:r>
            <a:r>
              <a:rPr lang="th-TH" dirty="0" smtClean="0"/>
              <a:t>ใช้ </a:t>
            </a:r>
            <a:r>
              <a:rPr lang="en-US" dirty="0" smtClean="0"/>
              <a:t>platform </a:t>
            </a:r>
            <a:r>
              <a:rPr lang="th-TH" dirty="0" smtClean="0"/>
              <a:t>ที่แตกต่างกันออกไป </a:t>
            </a:r>
            <a:r>
              <a:rPr lang="en-US" dirty="0" smtClean="0"/>
              <a:t>Emotional </a:t>
            </a:r>
            <a:r>
              <a:rPr lang="en-US" dirty="0" err="1" smtClean="0"/>
              <a:t>vs</a:t>
            </a:r>
            <a:r>
              <a:rPr lang="en-US" dirty="0" smtClean="0"/>
              <a:t> Rational</a:t>
            </a: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57160" y="387171"/>
            <a:ext cx="8770937" cy="1560513"/>
          </a:xfrm>
        </p:spPr>
        <p:txBody>
          <a:bodyPr>
            <a:normAutofit/>
          </a:bodyPr>
          <a:lstStyle/>
          <a:p>
            <a:r>
              <a:rPr lang="th-TH" sz="8800" dirty="0" smtClean="0"/>
              <a:t>ทำ </a:t>
            </a:r>
            <a:r>
              <a:rPr lang="th-TH" sz="8800" dirty="0" err="1" smtClean="0"/>
              <a:t>Content</a:t>
            </a:r>
            <a:r>
              <a:rPr lang="th-TH" sz="8800" dirty="0" smtClean="0"/>
              <a:t> ให้ปัง</a:t>
            </a:r>
            <a:endParaRPr lang="th-TH" sz="8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33104" y="4666711"/>
            <a:ext cx="7877176" cy="24860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rbel" panose="020B0503020204020204" pitchFamily="34" charset="0"/>
              <a:buNone/>
            </a:pPr>
            <a:r>
              <a:rPr lang="en-US" smtClean="0"/>
              <a:t>Quality of content + Frequency + post timing based on audience behaviour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4938984" y="3167390"/>
            <a:ext cx="35324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dirty="0" err="1"/>
              <a:t>ENGAGEMENT</a:t>
            </a:r>
            <a:endParaRPr lang="th-TH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21" y="387171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2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การสร้าง </a:t>
            </a:r>
            <a:r>
              <a:rPr lang="en-US" dirty="0" smtClean="0"/>
              <a:t>content </a:t>
            </a:r>
            <a:r>
              <a:rPr lang="th-TH" dirty="0" smtClean="0"/>
              <a:t>ใส่เรื่องเล่าให้แบ</a:t>
            </a:r>
            <a:r>
              <a:rPr lang="th-TH" dirty="0" err="1" smtClean="0"/>
              <a:t>รนด์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6604" y="2129061"/>
            <a:ext cx="9547667" cy="39608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th-TH" sz="4000" b="1" dirty="0" smtClean="0"/>
              <a:t>แบ</a:t>
            </a:r>
            <a:r>
              <a:rPr lang="th-TH" sz="4000" b="1" dirty="0" err="1" smtClean="0"/>
              <a:t>รนด์</a:t>
            </a:r>
            <a:r>
              <a:rPr lang="th-TH" sz="4000" b="1" dirty="0" smtClean="0"/>
              <a:t>ไม่เป็นที่จดจำ ลูกค้าไม่ผูกพัน เพราะขาด </a:t>
            </a:r>
            <a:r>
              <a:rPr lang="en-US" sz="4000" b="1" dirty="0" smtClean="0"/>
              <a:t>identity </a:t>
            </a:r>
          </a:p>
          <a:p>
            <a:pPr marL="0" indent="0">
              <a:buNone/>
            </a:pPr>
            <a:r>
              <a:rPr lang="en-US" sz="2800" b="1" dirty="0" smtClean="0"/>
              <a:t>	</a:t>
            </a:r>
            <a:r>
              <a:rPr lang="en-US" sz="2800" b="1" u="sng" dirty="0" smtClean="0"/>
              <a:t>4 </a:t>
            </a:r>
            <a:r>
              <a:rPr lang="th-TH" sz="2800" b="1" u="sng" dirty="0" smtClean="0"/>
              <a:t>คำถามสำคัญก่อนสร้าง</a:t>
            </a:r>
            <a:r>
              <a:rPr lang="en-US" sz="2800" b="1" u="sng" dirty="0" smtClean="0"/>
              <a:t> content:</a:t>
            </a:r>
            <a:endParaRPr lang="th-TH" sz="2800" b="1" u="sng" dirty="0" smtClean="0"/>
          </a:p>
          <a:p>
            <a:pPr marL="0" indent="0">
              <a:buNone/>
            </a:pPr>
            <a:r>
              <a:rPr lang="th-TH" sz="2800" dirty="0" smtClean="0"/>
              <a:t>	1. คุณคือใครสำหรับลุกค้า </a:t>
            </a:r>
            <a:r>
              <a:rPr lang="en-US" sz="2800" dirty="0" smtClean="0"/>
              <a:t>who are you?</a:t>
            </a:r>
            <a:endParaRPr lang="th-TH" sz="2800" dirty="0" smtClean="0"/>
          </a:p>
          <a:p>
            <a:pPr marL="0" indent="0">
              <a:buNone/>
            </a:pPr>
            <a:r>
              <a:rPr lang="th-TH" sz="2800" dirty="0"/>
              <a:t>	</a:t>
            </a:r>
            <a:r>
              <a:rPr lang="th-TH" sz="2800" dirty="0" smtClean="0"/>
              <a:t>2. สิ่งที่คุณเชี่ยวชาญคืออะไร </a:t>
            </a:r>
            <a:r>
              <a:rPr lang="en-US" sz="2800" dirty="0" smtClean="0"/>
              <a:t>what is your expertise?</a:t>
            </a:r>
            <a:endParaRPr lang="th-TH" sz="2800" dirty="0" smtClean="0"/>
          </a:p>
          <a:p>
            <a:pPr marL="0" indent="0">
              <a:buNone/>
            </a:pPr>
            <a:r>
              <a:rPr lang="th-TH" sz="2800" dirty="0"/>
              <a:t>	</a:t>
            </a:r>
            <a:r>
              <a:rPr lang="th-TH" sz="2800" dirty="0" smtClean="0"/>
              <a:t>3. สิ่งที่คุณแตกต่างจากคู่แข่งคืออะไร </a:t>
            </a:r>
            <a:r>
              <a:rPr lang="en-US" sz="2800" dirty="0" smtClean="0"/>
              <a:t>what make you different</a:t>
            </a:r>
            <a:r>
              <a:rPr lang="th-TH" sz="2800" dirty="0" smtClean="0"/>
              <a:t>?</a:t>
            </a:r>
          </a:p>
          <a:p>
            <a:pPr marL="0" indent="0">
              <a:buNone/>
            </a:pPr>
            <a:r>
              <a:rPr lang="th-TH" sz="2800" dirty="0"/>
              <a:t>	</a:t>
            </a:r>
            <a:r>
              <a:rPr lang="th-TH" sz="2800" dirty="0" smtClean="0"/>
              <a:t>4. สิ่งที่คุณทำและไม่ทำคืออะไร </a:t>
            </a:r>
            <a:r>
              <a:rPr lang="en-US" sz="2800" dirty="0" smtClean="0"/>
              <a:t>what is your core value to do? / not to do?</a:t>
            </a:r>
            <a:endParaRPr lang="th-TH" sz="2800" dirty="0" smtClean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3689960" y="6089904"/>
            <a:ext cx="725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</a:rPr>
              <a:t>ทำ </a:t>
            </a:r>
            <a:r>
              <a:rPr lang="th-TH" dirty="0" err="1" smtClean="0">
                <a:solidFill>
                  <a:srgbClr val="FF0000"/>
                </a:solidFill>
              </a:rPr>
              <a:t>content</a:t>
            </a:r>
            <a:r>
              <a:rPr lang="th-TH" dirty="0" smtClean="0">
                <a:solidFill>
                  <a:srgbClr val="FF0000"/>
                </a:solidFill>
              </a:rPr>
              <a:t> </a:t>
            </a:r>
            <a:r>
              <a:rPr lang="th-TH" dirty="0">
                <a:solidFill>
                  <a:srgbClr val="FF0000"/>
                </a:solidFill>
              </a:rPr>
              <a:t> </a:t>
            </a:r>
            <a:r>
              <a:rPr lang="th-TH" dirty="0" smtClean="0">
                <a:solidFill>
                  <a:srgbClr val="FF0000"/>
                </a:solidFill>
              </a:rPr>
              <a:t>ให้ถูกใจคนอ่าน ไม่ได้ถูกใจคนเขียน!</a:t>
            </a:r>
            <a:endParaRPr lang="th-TH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790169"/>
            <a:ext cx="8770571" cy="1560716"/>
          </a:xfrm>
        </p:spPr>
        <p:txBody>
          <a:bodyPr/>
          <a:lstStyle/>
          <a:p>
            <a:r>
              <a:rPr lang="th-TH" dirty="0" err="1" smtClean="0"/>
              <a:t>Brand</a:t>
            </a:r>
            <a:r>
              <a:rPr lang="th-TH" dirty="0" smtClean="0"/>
              <a:t> </a:t>
            </a:r>
            <a:r>
              <a:rPr lang="th-TH" dirty="0" err="1" smtClean="0"/>
              <a:t>Awareness</a:t>
            </a:r>
            <a:r>
              <a:rPr lang="th-TH" dirty="0" smtClean="0"/>
              <a:t> : การสร้างแบ</a:t>
            </a:r>
            <a:r>
              <a:rPr lang="th-TH" dirty="0" err="1" smtClean="0"/>
              <a:t>รนด์</a:t>
            </a:r>
            <a:r>
              <a:rPr lang="th-TH" dirty="0" smtClean="0"/>
              <a:t>ให้จดจำ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056" y="2339570"/>
            <a:ext cx="8770571" cy="3651504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solidFill>
                  <a:srgbClr val="FF0000"/>
                </a:solidFill>
              </a:rPr>
              <a:t>                                                             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46" y="1765622"/>
            <a:ext cx="9053695" cy="5028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442" y="0"/>
            <a:ext cx="896671" cy="89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2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9" y="568345"/>
            <a:ext cx="8770573" cy="841355"/>
          </a:xfrm>
        </p:spPr>
        <p:txBody>
          <a:bodyPr>
            <a:normAutofit/>
          </a:bodyPr>
          <a:lstStyle/>
          <a:p>
            <a:pPr algn="ctr"/>
            <a:r>
              <a:rPr lang="th-TH" dirty="0" smtClean="0"/>
              <a:t>องค์ประกอบ </a:t>
            </a:r>
            <a:r>
              <a:rPr lang="en-US" dirty="0" smtClean="0"/>
              <a:t>Content </a:t>
            </a:r>
            <a:endParaRPr lang="th-T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933699" y="2122325"/>
            <a:ext cx="4314826" cy="4962526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2800" b="1" dirty="0" smtClean="0"/>
              <a:t>Text content </a:t>
            </a:r>
            <a:r>
              <a:rPr lang="th-TH" sz="2800" b="1" dirty="0" smtClean="0">
                <a:solidFill>
                  <a:srgbClr val="FF0000"/>
                </a:solidFill>
              </a:rPr>
              <a:t>ไม่เน้นสร้างยอดขาย</a:t>
            </a:r>
          </a:p>
          <a:p>
            <a:pPr marL="0" indent="0">
              <a:buNone/>
            </a:pPr>
            <a:r>
              <a:rPr lang="th-TH" sz="2800" dirty="0" smtClean="0"/>
              <a:t>แต่เพิ่มคุณค่า </a:t>
            </a:r>
            <a:r>
              <a:rPr lang="en-US" sz="2800" dirty="0" smtClean="0"/>
              <a:t>value </a:t>
            </a:r>
            <a:r>
              <a:rPr lang="th-TH" sz="2800" dirty="0" smtClean="0"/>
              <a:t>ต่อแบ</a:t>
            </a:r>
            <a:r>
              <a:rPr lang="th-TH" sz="2800" dirty="0" err="1" smtClean="0"/>
              <a:t>รนด์</a:t>
            </a:r>
            <a:r>
              <a:rPr lang="en-US" sz="2800" dirty="0" smtClean="0"/>
              <a:t>, </a:t>
            </a:r>
            <a:r>
              <a:rPr lang="th-TH" sz="2800" dirty="0" smtClean="0"/>
              <a:t>สร้างความสัมพันธ์ที่ดีระหว่างแบ</a:t>
            </a:r>
            <a:r>
              <a:rPr lang="th-TH" sz="2800" dirty="0" err="1" smtClean="0"/>
              <a:t>รนด์</a:t>
            </a:r>
            <a:r>
              <a:rPr lang="th-TH" sz="2800" dirty="0" smtClean="0"/>
              <a:t>กับลูกค้า</a:t>
            </a:r>
            <a:r>
              <a:rPr lang="en-US" sz="2800" dirty="0" smtClean="0"/>
              <a:t>, </a:t>
            </a:r>
            <a:r>
              <a:rPr lang="th-TH" sz="2800" dirty="0" smtClean="0"/>
              <a:t>สร้างจุดเด่น</a:t>
            </a:r>
            <a:r>
              <a:rPr lang="en-US" sz="2800" dirty="0" smtClean="0"/>
              <a:t>, </a:t>
            </a:r>
            <a:r>
              <a:rPr lang="th-TH" sz="2800" dirty="0" smtClean="0"/>
              <a:t>ความน่าเชื่อถือ ให้ความรู้</a:t>
            </a:r>
          </a:p>
          <a:p>
            <a:pPr marL="0" indent="0">
              <a:buNone/>
            </a:pPr>
            <a:r>
              <a:rPr lang="th-TH" sz="2800" dirty="0"/>
              <a:t> </a:t>
            </a:r>
            <a:r>
              <a:rPr lang="en-US" sz="2800" dirty="0" smtClean="0"/>
              <a:t>WOM (testimonial) </a:t>
            </a:r>
            <a:r>
              <a:rPr lang="th-TH" sz="2800" dirty="0" smtClean="0"/>
              <a:t>ในยุคออนไลน์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543752" y="2122325"/>
            <a:ext cx="4160520" cy="3657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b="1" dirty="0"/>
              <a:t>2</a:t>
            </a:r>
            <a:r>
              <a:rPr lang="th-TH" sz="2800" b="1" dirty="0"/>
              <a:t>. </a:t>
            </a:r>
            <a:r>
              <a:rPr lang="en-US" sz="2800" b="1" dirty="0"/>
              <a:t>Graphic image content </a:t>
            </a:r>
            <a:r>
              <a:rPr lang="th-TH" sz="2800" dirty="0">
                <a:solidFill>
                  <a:srgbClr val="FF0000"/>
                </a:solidFill>
              </a:rPr>
              <a:t>จดจำได้เร็วถ้าภาพโดน</a:t>
            </a:r>
          </a:p>
          <a:p>
            <a:pPr marL="0" indent="0">
              <a:buNone/>
            </a:pPr>
            <a:r>
              <a:rPr lang="th-TH" sz="2800" u="sng" dirty="0"/>
              <a:t>สร้าง </a:t>
            </a:r>
            <a:r>
              <a:rPr lang="en-US" sz="2800" u="sng" dirty="0"/>
              <a:t>brand</a:t>
            </a:r>
            <a:r>
              <a:rPr lang="th-TH" sz="2800" u="sng" dirty="0"/>
              <a:t> </a:t>
            </a:r>
            <a:r>
              <a:rPr lang="en-US" sz="2800" u="sng" dirty="0"/>
              <a:t>awareness </a:t>
            </a:r>
            <a:r>
              <a:rPr lang="th-TH" sz="2800" dirty="0"/>
              <a:t>กระตุ้นให้ติดตาม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834" t="30568" r="25447" b="27254"/>
          <a:stretch/>
        </p:blipFill>
        <p:spPr>
          <a:xfrm>
            <a:off x="6890373" y="4502875"/>
            <a:ext cx="4332303" cy="2067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8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21063" y="568325"/>
            <a:ext cx="8770937" cy="1560513"/>
          </a:xfrm>
        </p:spPr>
        <p:txBody>
          <a:bodyPr/>
          <a:lstStyle/>
          <a:p>
            <a:pPr algn="ctr"/>
            <a:r>
              <a:rPr lang="th-TH" dirty="0"/>
              <a:t>องค์ประกอบ </a:t>
            </a:r>
            <a:r>
              <a:rPr lang="en-US" dirty="0"/>
              <a:t>Content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374257" y="2498784"/>
            <a:ext cx="6211018" cy="4065917"/>
          </a:xfrm>
        </p:spPr>
        <p:txBody>
          <a:bodyPr/>
          <a:lstStyle/>
          <a:p>
            <a:pPr marL="0" indent="0">
              <a:buNone/>
            </a:pPr>
            <a:r>
              <a:rPr lang="th-TH" b="1" dirty="0"/>
              <a:t>3</a:t>
            </a:r>
            <a:r>
              <a:rPr lang="th-TH" sz="2400" dirty="0"/>
              <a:t>. </a:t>
            </a:r>
            <a:r>
              <a:rPr lang="en-US" sz="2400" b="1" dirty="0"/>
              <a:t>VDO content </a:t>
            </a:r>
            <a:r>
              <a:rPr lang="th-TH" sz="2400" dirty="0"/>
              <a:t>จุด</a:t>
            </a:r>
            <a:r>
              <a:rPr lang="th-TH" sz="2400" dirty="0" err="1"/>
              <a:t>พีค</a:t>
            </a:r>
            <a:r>
              <a:rPr lang="th-TH" sz="2400" dirty="0"/>
              <a:t> ใส่ก่อน 3วินาทีแรก คลายปม 5 วินาทีถัดมา</a:t>
            </a:r>
          </a:p>
          <a:p>
            <a:pPr marL="0" indent="0">
              <a:buNone/>
            </a:pPr>
            <a:r>
              <a:rPr lang="en-US" sz="2400" b="1" dirty="0"/>
              <a:t>VDO FB: </a:t>
            </a:r>
            <a:r>
              <a:rPr lang="th-TH" sz="2400" b="1" dirty="0"/>
              <a:t>15 วินาที-1.30 นาที</a:t>
            </a:r>
            <a:r>
              <a:rPr lang="en-US" sz="2400" b="1" dirty="0"/>
              <a:t>, IG </a:t>
            </a:r>
            <a:r>
              <a:rPr lang="th-TH" sz="2400" b="1" dirty="0"/>
              <a:t>เกิน 1 นาที เป็น </a:t>
            </a:r>
            <a:r>
              <a:rPr lang="en-US" sz="2400" b="1" dirty="0"/>
              <a:t>IGTV</a:t>
            </a:r>
            <a:endParaRPr lang="th-TH" sz="2400" b="1" dirty="0"/>
          </a:p>
          <a:p>
            <a:pPr marL="0" indent="0">
              <a:buNone/>
            </a:pPr>
            <a:r>
              <a:rPr lang="en-US" sz="2400" b="1" dirty="0" err="1"/>
              <a:t>Youtube</a:t>
            </a:r>
            <a:r>
              <a:rPr lang="en-US" sz="2400" b="1" dirty="0"/>
              <a:t>: 2.30-3.30 </a:t>
            </a:r>
            <a:r>
              <a:rPr lang="th-TH" sz="2400" b="1" dirty="0" smtClean="0"/>
              <a:t>นาที</a:t>
            </a:r>
          </a:p>
          <a:p>
            <a:pPr marL="0" indent="0">
              <a:buNone/>
            </a:pPr>
            <a:endParaRPr lang="th-TH" sz="2400" b="1" dirty="0"/>
          </a:p>
          <a:p>
            <a:pPr marL="0" indent="0">
              <a:buNone/>
            </a:pPr>
            <a:r>
              <a:rPr lang="th-TH" sz="2400" b="1" dirty="0"/>
              <a:t>4.</a:t>
            </a:r>
            <a:r>
              <a:rPr lang="en-US" sz="2400" b="1" dirty="0"/>
              <a:t>Interactive content : Quiz, questionnaire, Line@, IG story vote </a:t>
            </a:r>
            <a:r>
              <a:rPr lang="th-TH" sz="2400" b="1" dirty="0"/>
              <a:t>ให้ลูกค้ามีปฏิสัมพันธ์กับแบ</a:t>
            </a:r>
            <a:r>
              <a:rPr lang="th-TH" sz="2400" b="1" dirty="0" err="1"/>
              <a:t>รนด์</a:t>
            </a:r>
            <a:r>
              <a:rPr lang="th-TH" sz="2400" b="1" dirty="0"/>
              <a:t>มากขึ้น</a:t>
            </a:r>
            <a:endParaRPr lang="en-US" sz="2400" b="1" dirty="0"/>
          </a:p>
          <a:p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2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09" y="239584"/>
            <a:ext cx="3678915" cy="654534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11" y="239584"/>
            <a:ext cx="3681036" cy="6545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5382" y="116438"/>
            <a:ext cx="2995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IG story</a:t>
            </a:r>
            <a:r>
              <a:rPr lang="en-US" dirty="0"/>
              <a:t> </a:t>
            </a:r>
            <a:r>
              <a:rPr lang="en-US" dirty="0" smtClean="0"/>
              <a:t>: </a:t>
            </a:r>
            <a:r>
              <a:rPr lang="th-TH" dirty="0" smtClean="0"/>
              <a:t>ร่วม </a:t>
            </a:r>
            <a:r>
              <a:rPr lang="en-US" dirty="0" smtClean="0"/>
              <a:t>Vote</a:t>
            </a:r>
            <a:endParaRPr lang="th-T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147" y="19535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6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Post </a:t>
            </a:r>
            <a:r>
              <a:rPr lang="th-TH" dirty="0" smtClean="0"/>
              <a:t>อะไรดี</a:t>
            </a:r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2733869" y="2500604"/>
            <a:ext cx="89704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 smtClean="0"/>
              <a:t>Post </a:t>
            </a:r>
            <a:r>
              <a:rPr lang="th-TH" dirty="0" smtClean="0"/>
              <a:t>อย่างสม่ำเสมอ อย่างน้อยอาทิตย์ละ 2-3 ครั้ง//</a:t>
            </a:r>
          </a:p>
          <a:p>
            <a:r>
              <a:rPr lang="th-TH" dirty="0"/>
              <a:t>	</a:t>
            </a:r>
            <a:r>
              <a:rPr lang="th-TH" dirty="0" smtClean="0"/>
              <a:t> </a:t>
            </a:r>
            <a:r>
              <a:rPr lang="en-US" dirty="0" smtClean="0"/>
              <a:t>Best practice </a:t>
            </a:r>
            <a:r>
              <a:rPr lang="th-TH" dirty="0" err="1" smtClean="0"/>
              <a:t>โพสท์</a:t>
            </a:r>
            <a:r>
              <a:rPr lang="th-TH" dirty="0" smtClean="0"/>
              <a:t>ทุกวันเพื่อให้ </a:t>
            </a:r>
            <a:r>
              <a:rPr lang="en-US" dirty="0" smtClean="0"/>
              <a:t>fresh, update</a:t>
            </a:r>
          </a:p>
          <a:p>
            <a:endParaRPr lang="en-US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 smtClean="0"/>
              <a:t>Post non-sale</a:t>
            </a:r>
            <a:r>
              <a:rPr lang="en-US" dirty="0"/>
              <a:t> </a:t>
            </a:r>
            <a:r>
              <a:rPr lang="en-US" dirty="0" smtClean="0"/>
              <a:t>content </a:t>
            </a:r>
            <a:r>
              <a:rPr lang="th-TH" dirty="0" smtClean="0"/>
              <a:t>บ้าง เพื่อไม่ให้ลูกค้ารู้สึกว่าเรายัดเยีย</a:t>
            </a:r>
            <a:r>
              <a:rPr lang="th-TH" dirty="0" err="1" smtClean="0"/>
              <a:t>ดการ</a:t>
            </a:r>
            <a:r>
              <a:rPr lang="th-TH" dirty="0" smtClean="0"/>
              <a:t>ขายตลอดเวลา </a:t>
            </a:r>
            <a:r>
              <a:rPr lang="en-US" dirty="0" smtClean="0"/>
              <a:t>ex. </a:t>
            </a:r>
            <a:r>
              <a:rPr lang="th-TH" dirty="0" smtClean="0"/>
              <a:t>แนะนำ พนักงาน</a:t>
            </a:r>
            <a:r>
              <a:rPr lang="en-US" dirty="0" smtClean="0"/>
              <a:t>, admin </a:t>
            </a:r>
            <a:r>
              <a:rPr lang="th-TH" dirty="0" smtClean="0"/>
              <a:t>ที่ตอบ</a:t>
            </a:r>
            <a:r>
              <a:rPr lang="th-TH" dirty="0" err="1" smtClean="0"/>
              <a:t>ไลน์</a:t>
            </a:r>
            <a:r>
              <a:rPr lang="th-TH" dirty="0" smtClean="0"/>
              <a:t>คุณลูกค้าทุกวัน </a:t>
            </a:r>
          </a:p>
          <a:p>
            <a:endParaRPr lang="th-TH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h-TH" dirty="0" smtClean="0"/>
              <a:t>ทำคลิป </a:t>
            </a:r>
            <a:r>
              <a:rPr lang="en-US" dirty="0" err="1" smtClean="0"/>
              <a:t>tik-tok</a:t>
            </a:r>
            <a:r>
              <a:rPr lang="en-US" dirty="0" smtClean="0"/>
              <a:t> </a:t>
            </a:r>
            <a:r>
              <a:rPr lang="th-TH" dirty="0" smtClean="0"/>
              <a:t>สนุกๆ</a:t>
            </a:r>
          </a:p>
          <a:p>
            <a:pPr marL="457200" indent="-457200">
              <a:buFontTx/>
              <a:buChar char="-"/>
            </a:pP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 </a:t>
            </a:r>
            <a:r>
              <a:rPr lang="th-TH" dirty="0"/>
              <a:t>อะไรดี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9192" y="2613804"/>
            <a:ext cx="78241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Post review, testimonial, </a:t>
            </a:r>
            <a:r>
              <a:rPr lang="th-TH" dirty="0"/>
              <a:t>ของลูกค้าที่มีต่อแบ</a:t>
            </a:r>
            <a:r>
              <a:rPr lang="th-TH" dirty="0" err="1"/>
              <a:t>รนด์</a:t>
            </a:r>
            <a:r>
              <a:rPr lang="en-US" dirty="0"/>
              <a:t>, experience </a:t>
            </a:r>
            <a:r>
              <a:rPr lang="th-TH" dirty="0" err="1"/>
              <a:t>ที่ลค</a:t>
            </a:r>
            <a:r>
              <a:rPr lang="th-TH" dirty="0"/>
              <a:t>.มีต่อแบ</a:t>
            </a:r>
            <a:r>
              <a:rPr lang="th-TH" dirty="0" err="1" smtClean="0"/>
              <a:t>รนด์</a:t>
            </a:r>
            <a:endParaRPr lang="th-TH" dirty="0" smtClean="0"/>
          </a:p>
          <a:p>
            <a:endParaRPr lang="th-TH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h-TH" dirty="0"/>
              <a:t>แชร์รูปภาพสินค้าหลายๆมุม สินค้าของเรานำไปใช้งาน</a:t>
            </a:r>
            <a:r>
              <a:rPr lang="th-TH" dirty="0" smtClean="0"/>
              <a:t>ยังไง</a:t>
            </a:r>
          </a:p>
          <a:p>
            <a:r>
              <a:rPr lang="th-TH" dirty="0"/>
              <a:t> </a:t>
            </a:r>
            <a:r>
              <a:rPr lang="th-TH" dirty="0" smtClean="0"/>
              <a:t>      เช่น</a:t>
            </a:r>
            <a:r>
              <a:rPr lang="th-TH" dirty="0"/>
              <a:t>อาหาร แชร์ภาพการทำขนม</a:t>
            </a:r>
            <a:r>
              <a:rPr lang="en-US" dirty="0"/>
              <a:t>, </a:t>
            </a:r>
            <a:r>
              <a:rPr lang="th-TH" dirty="0"/>
              <a:t>แชร์ภาพขั้นตอนการทำ </a:t>
            </a:r>
            <a:r>
              <a:rPr lang="en-US" dirty="0" smtClean="0"/>
              <a:t>Pizza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h-TH" dirty="0"/>
              <a:t>ทำ </a:t>
            </a:r>
            <a:r>
              <a:rPr lang="en-US" dirty="0"/>
              <a:t>VDO location </a:t>
            </a:r>
            <a:r>
              <a:rPr lang="th-TH" dirty="0"/>
              <a:t>สถานที่ตั้ง</a:t>
            </a:r>
          </a:p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2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21063" y="568325"/>
            <a:ext cx="8770937" cy="1560513"/>
          </a:xfrm>
        </p:spPr>
        <p:txBody>
          <a:bodyPr/>
          <a:lstStyle/>
          <a:p>
            <a:pPr algn="ctr"/>
            <a:r>
              <a:rPr lang="th-TH" dirty="0" err="1" smtClean="0"/>
              <a:t>Sale</a:t>
            </a:r>
            <a:r>
              <a:rPr lang="th-TH" dirty="0" smtClean="0"/>
              <a:t> </a:t>
            </a:r>
            <a:r>
              <a:rPr lang="th-TH" dirty="0" err="1" smtClean="0"/>
              <a:t>content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617720" y="2472690"/>
            <a:ext cx="5242272" cy="41006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b="1" u="sng" dirty="0" smtClean="0"/>
              <a:t>A </a:t>
            </a:r>
            <a:r>
              <a:rPr lang="en-US" sz="2800" b="1" u="sng" dirty="0"/>
              <a:t>(Attention)* </a:t>
            </a:r>
            <a:r>
              <a:rPr lang="th-TH" sz="2800" dirty="0"/>
              <a:t>เรียกความสนใจ</a:t>
            </a:r>
          </a:p>
          <a:p>
            <a:pPr marL="0" indent="0">
              <a:buNone/>
            </a:pPr>
            <a:r>
              <a:rPr lang="en-US" sz="2800" dirty="0"/>
              <a:t>Items</a:t>
            </a:r>
            <a:r>
              <a:rPr lang="th-TH" sz="2800" dirty="0"/>
              <a:t> จำเป็น ที่ต้องใส่กระเป๋าเตรียมคลอด</a:t>
            </a:r>
          </a:p>
          <a:p>
            <a:pPr marL="0" indent="0">
              <a:buNone/>
            </a:pPr>
            <a:r>
              <a:rPr lang="th-TH" sz="2800" dirty="0"/>
              <a:t>5 ร้านอาหารที่คนโสดควรไปในวันวาเลน</a:t>
            </a:r>
            <a:r>
              <a:rPr lang="th-TH" sz="2800" dirty="0" err="1"/>
              <a:t>ไทน์</a:t>
            </a:r>
            <a:endParaRPr lang="th-TH" sz="2800" dirty="0"/>
          </a:p>
          <a:p>
            <a:pPr marL="0" indent="0">
              <a:buNone/>
            </a:pPr>
            <a:r>
              <a:rPr lang="en-US" sz="2800" u="sng" dirty="0"/>
              <a:t>I (Interest</a:t>
            </a:r>
            <a:r>
              <a:rPr lang="en-US" sz="2800" b="1" u="sng" dirty="0"/>
              <a:t>) </a:t>
            </a:r>
            <a:r>
              <a:rPr lang="th-TH" sz="2800" b="1" dirty="0"/>
              <a:t>ขยายความจากพาดหัว </a:t>
            </a:r>
            <a:r>
              <a:rPr lang="th-TH" sz="2800" dirty="0"/>
              <a:t>ดีอย่างไร/ช่วยแก้ปัญหาอย่างไร</a:t>
            </a:r>
          </a:p>
          <a:p>
            <a:pPr marL="0" indent="0">
              <a:buNone/>
            </a:pPr>
            <a:r>
              <a:rPr lang="en-US" sz="2800" u="sng" dirty="0"/>
              <a:t>D (Desire) </a:t>
            </a:r>
            <a:r>
              <a:rPr lang="th-TH" sz="2800" dirty="0"/>
              <a:t>สร้างแรงปรารถนาให้ต้องการซื้อ หรือมาใช้บริการของเรา เช่น </a:t>
            </a:r>
            <a:r>
              <a:rPr lang="th-TH" sz="2800" dirty="0">
                <a:solidFill>
                  <a:srgbClr val="FF0000"/>
                </a:solidFill>
              </a:rPr>
              <a:t>การจำกัดจำนวนสินค้า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th-TH" sz="2800" dirty="0">
                <a:solidFill>
                  <a:srgbClr val="FF0000"/>
                </a:solidFill>
              </a:rPr>
              <a:t>จำกัดเวลาซื้อ</a:t>
            </a:r>
          </a:p>
          <a:p>
            <a:pPr marL="0" indent="0">
              <a:buNone/>
            </a:pPr>
            <a:r>
              <a:rPr lang="en-US" sz="2800" u="sng" dirty="0">
                <a:solidFill>
                  <a:schemeClr val="tx1"/>
                </a:solidFill>
              </a:rPr>
              <a:t>A (Call to Action</a:t>
            </a:r>
            <a:r>
              <a:rPr lang="en-US" sz="2800" dirty="0">
                <a:solidFill>
                  <a:schemeClr val="tx1"/>
                </a:solidFill>
              </a:rPr>
              <a:t>) </a:t>
            </a:r>
            <a:r>
              <a:rPr lang="th-TH" sz="2800" dirty="0">
                <a:solidFill>
                  <a:schemeClr val="tx1"/>
                </a:solidFill>
              </a:rPr>
              <a:t>ช่องทางการซื้อสินค้า </a:t>
            </a:r>
            <a:r>
              <a:rPr lang="en-US" sz="2800" dirty="0">
                <a:solidFill>
                  <a:schemeClr val="tx1"/>
                </a:solidFill>
              </a:rPr>
              <a:t>Line@</a:t>
            </a:r>
            <a:endParaRPr lang="th-TH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th-TH" dirty="0"/>
          </a:p>
          <a:p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7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" r="451"/>
          <a:stretch/>
        </p:blipFill>
        <p:spPr>
          <a:xfrm>
            <a:off x="163902" y="319852"/>
            <a:ext cx="3769391" cy="6463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695" t="22866" r="28888" b="22570"/>
          <a:stretch/>
        </p:blipFill>
        <p:spPr>
          <a:xfrm>
            <a:off x="4334095" y="1997917"/>
            <a:ext cx="4777900" cy="334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88509" y="3452327"/>
            <a:ext cx="2822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62626"/>
                </a:solidFill>
                <a:latin typeface="-apple-system"/>
                <a:hlinkClick r:id="rId4"/>
              </a:rPr>
              <a:t>https://www.instagram.com/p/CAYHNnnnjeA/?utm_source=ig_web_copy_link</a:t>
            </a:r>
            <a:endParaRPr lang="th-TH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514849" y="703757"/>
            <a:ext cx="5805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Non sale content</a:t>
            </a:r>
            <a:endParaRPr lang="th-TH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Source of content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2408" y="2329777"/>
            <a:ext cx="4857392" cy="2089823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Top 3 problems</a:t>
            </a:r>
          </a:p>
          <a:p>
            <a:pPr marL="0" indent="0">
              <a:buNone/>
            </a:pPr>
            <a:r>
              <a:rPr lang="th-TH" sz="3200" dirty="0" smtClean="0"/>
              <a:t>- ปัญหาหลักของลูกค้ามีอะไรบ้าง</a:t>
            </a:r>
          </a:p>
          <a:p>
            <a:pPr marL="0" indent="0">
              <a:buNone/>
            </a:pPr>
            <a:r>
              <a:rPr lang="th-TH" sz="3200" dirty="0" smtClean="0"/>
              <a:t>- เกิดจากอะไร</a:t>
            </a:r>
            <a:endParaRPr lang="th-TH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4343" y="1660584"/>
            <a:ext cx="4160520" cy="365760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Top 3 solutions</a:t>
            </a:r>
          </a:p>
          <a:p>
            <a:pPr>
              <a:buFontTx/>
              <a:buChar char="-"/>
            </a:pPr>
            <a:r>
              <a:rPr lang="th-TH" sz="3200" dirty="0" smtClean="0"/>
              <a:t>วิธีการแก้ปัญหา</a:t>
            </a:r>
          </a:p>
          <a:p>
            <a:pPr>
              <a:buFontTx/>
              <a:buChar char="-"/>
            </a:pPr>
            <a:r>
              <a:rPr lang="th-TH" sz="3200" dirty="0" smtClean="0"/>
              <a:t>เราจะช่วยแก้ปัญหาอย่างไร</a:t>
            </a:r>
          </a:p>
          <a:p>
            <a:pPr>
              <a:buFontTx/>
              <a:buChar char="-"/>
            </a:pPr>
            <a:r>
              <a:rPr lang="th-TH" sz="3200" dirty="0" smtClean="0"/>
              <a:t>จะเกิดผลลัพธ์อะไร</a:t>
            </a:r>
            <a:endParaRPr lang="th-TH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100283" y="4620316"/>
            <a:ext cx="5018095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Top 3 relationship</a:t>
            </a:r>
          </a:p>
          <a:p>
            <a:pPr marL="342900" indent="-342900">
              <a:buFontTx/>
              <a:buChar char="-"/>
            </a:pPr>
            <a:r>
              <a:rPr lang="th-TH" dirty="0" smtClean="0"/>
              <a:t>ช่องทางสุดฮิตที่ควรทำการสื่อสารกับลูกค้า</a:t>
            </a:r>
          </a:p>
          <a:p>
            <a:r>
              <a:rPr lang="en-US" dirty="0" smtClean="0"/>
              <a:t>IG, FB, Line@</a:t>
            </a:r>
            <a:endParaRPr lang="th-T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0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48650" y="656866"/>
            <a:ext cx="5537800" cy="530578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Content</a:t>
            </a:r>
          </a:p>
          <a:p>
            <a:r>
              <a:rPr lang="en-US" sz="2800" dirty="0" smtClean="0"/>
              <a:t>1. Copy &amp; paste NO!! SHARE </a:t>
            </a:r>
            <a:r>
              <a:rPr lang="th-TH" sz="2800" dirty="0" smtClean="0"/>
              <a:t>และใส่ </a:t>
            </a:r>
            <a:r>
              <a:rPr lang="en-US" sz="2800" dirty="0" smtClean="0"/>
              <a:t>credit</a:t>
            </a:r>
          </a:p>
          <a:p>
            <a:r>
              <a:rPr lang="en-US" sz="2800" dirty="0" smtClean="0"/>
              <a:t>2. Translate </a:t>
            </a:r>
            <a:r>
              <a:rPr lang="th-TH" sz="2800" dirty="0" smtClean="0"/>
              <a:t>จาก </a:t>
            </a:r>
            <a:r>
              <a:rPr lang="th-TH" sz="2800" dirty="0" err="1" smtClean="0"/>
              <a:t>ตปท</a:t>
            </a:r>
            <a:r>
              <a:rPr lang="th-TH" sz="2800" dirty="0" smtClean="0"/>
              <a:t> แต่ตัวตนเราจะหาย</a:t>
            </a:r>
          </a:p>
          <a:p>
            <a:r>
              <a:rPr lang="th-TH" sz="2800" dirty="0" smtClean="0"/>
              <a:t>3. </a:t>
            </a:r>
            <a:r>
              <a:rPr lang="en-US" sz="2800" dirty="0" smtClean="0"/>
              <a:t>Mix it up, shake it up</a:t>
            </a:r>
          </a:p>
          <a:p>
            <a:r>
              <a:rPr lang="en-US" sz="2800" dirty="0" smtClean="0"/>
              <a:t>4. Real experience content</a:t>
            </a:r>
          </a:p>
          <a:p>
            <a:pPr marL="0" indent="0">
              <a:buNone/>
            </a:pPr>
            <a:r>
              <a:rPr lang="en-US" sz="2800" dirty="0" smtClean="0"/>
              <a:t>	(</a:t>
            </a:r>
            <a:r>
              <a:rPr lang="th-TH" sz="2800" dirty="0" smtClean="0"/>
              <a:t>ยาที่ต้องเตรียมตอนไป </a:t>
            </a:r>
            <a:r>
              <a:rPr lang="th-TH" sz="2800" dirty="0" err="1" smtClean="0"/>
              <a:t>ตปท</a:t>
            </a:r>
            <a:r>
              <a:rPr lang="en-US" sz="2800" dirty="0" smtClean="0"/>
              <a:t>)</a:t>
            </a:r>
            <a:endParaRPr lang="th-TH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6443362" y="656507"/>
            <a:ext cx="5310487" cy="5391509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/>
              <a:t>Context</a:t>
            </a:r>
          </a:p>
          <a:p>
            <a:pPr marL="457200" indent="-457200">
              <a:buAutoNum type="arabicPeriod"/>
            </a:pPr>
            <a:r>
              <a:rPr lang="en-US" sz="2800" dirty="0" smtClean="0"/>
              <a:t>Mood &amp; Tone</a:t>
            </a:r>
          </a:p>
          <a:p>
            <a:pPr marL="457200" indent="-457200">
              <a:buAutoNum type="arabicPeriod"/>
            </a:pPr>
            <a:r>
              <a:rPr lang="en-US" sz="2800" dirty="0" smtClean="0"/>
              <a:t>Key message </a:t>
            </a:r>
            <a:r>
              <a:rPr lang="th-TH" sz="2800" dirty="0" smtClean="0"/>
              <a:t>คำนิยามที่บอกความเป็น</a:t>
            </a:r>
          </a:p>
          <a:p>
            <a:pPr marL="0" indent="0">
              <a:buNone/>
            </a:pPr>
            <a:r>
              <a:rPr lang="th-TH" sz="2800" dirty="0" smtClean="0"/>
              <a:t>แบ</a:t>
            </a:r>
            <a:r>
              <a:rPr lang="th-TH" sz="2800" dirty="0" err="1" smtClean="0"/>
              <a:t>รนด์</a:t>
            </a:r>
            <a:r>
              <a:rPr lang="th-TH" sz="2800" dirty="0" smtClean="0"/>
              <a:t>เรา</a:t>
            </a:r>
          </a:p>
          <a:p>
            <a:pPr marL="0" indent="0">
              <a:buNone/>
            </a:pPr>
            <a:r>
              <a:rPr lang="th-TH" sz="2800" dirty="0" smtClean="0"/>
              <a:t>3. </a:t>
            </a:r>
            <a:r>
              <a:rPr lang="en-US" sz="2800" dirty="0" smtClean="0"/>
              <a:t>#hashtag </a:t>
            </a:r>
            <a:r>
              <a:rPr lang="th-TH" sz="2800" dirty="0" smtClean="0"/>
              <a:t>สร้างคำของแบ</a:t>
            </a:r>
            <a:r>
              <a:rPr lang="th-TH" sz="2800" dirty="0" err="1" smtClean="0"/>
              <a:t>รนด์</a:t>
            </a:r>
            <a:r>
              <a:rPr lang="th-TH" sz="2800" dirty="0" smtClean="0"/>
              <a:t>เราให้คนจดจำได้ ทำ </a:t>
            </a:r>
            <a:r>
              <a:rPr lang="en-US" sz="2800" dirty="0" smtClean="0"/>
              <a:t>Album </a:t>
            </a:r>
            <a:r>
              <a:rPr lang="th-TH" sz="2800" dirty="0" smtClean="0"/>
              <a:t>สินค้า</a:t>
            </a:r>
          </a:p>
          <a:p>
            <a:pPr marL="0" indent="0">
              <a:buNone/>
            </a:pPr>
            <a:r>
              <a:rPr lang="th-TH" sz="2800" dirty="0" smtClean="0"/>
              <a:t>4. เสียงประกอบ </a:t>
            </a:r>
            <a:r>
              <a:rPr lang="en-US" sz="2800" dirty="0" smtClean="0"/>
              <a:t>VDO</a:t>
            </a:r>
          </a:p>
          <a:p>
            <a:pPr marL="0" indent="0">
              <a:buNone/>
            </a:pPr>
            <a:r>
              <a:rPr lang="en-US" sz="2800" dirty="0" smtClean="0"/>
              <a:t>5. </a:t>
            </a:r>
            <a:r>
              <a:rPr lang="th-TH" sz="2800" dirty="0" smtClean="0"/>
              <a:t>วิธีการเล่าเรื่อง ตลก น่ารัก จริงจัง ดูว่าแบ</a:t>
            </a:r>
            <a:r>
              <a:rPr lang="th-TH" sz="2800" dirty="0" err="1" smtClean="0"/>
              <a:t>รนด์</a:t>
            </a:r>
            <a:r>
              <a:rPr lang="th-TH" sz="2800" dirty="0" smtClean="0"/>
              <a:t>มีจุดยืนอย่างไรเพื่อให้จดจำแบ</a:t>
            </a:r>
            <a:r>
              <a:rPr lang="th-TH" sz="2800" dirty="0" err="1" smtClean="0"/>
              <a:t>รนด์</a:t>
            </a:r>
            <a:r>
              <a:rPr lang="th-TH" sz="2800" dirty="0" smtClean="0"/>
              <a:t>ได้</a:t>
            </a:r>
          </a:p>
          <a:p>
            <a:pPr marL="457200" indent="-457200">
              <a:buAutoNum type="arabicPeriod"/>
            </a:pPr>
            <a:endParaRPr lang="th-TH" sz="2800" dirty="0"/>
          </a:p>
        </p:txBody>
      </p:sp>
      <p:sp>
        <p:nvSpPr>
          <p:cNvPr id="2" name="Rectangle 1"/>
          <p:cNvSpPr/>
          <p:nvPr/>
        </p:nvSpPr>
        <p:spPr>
          <a:xfrm>
            <a:off x="3971207" y="62945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hlinkClick r:id="rId2"/>
              </a:rPr>
              <a:t>www.facebook.com/ads/audience-insights</a:t>
            </a:r>
            <a:endParaRPr lang="th-TH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147" y="-2592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6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221" t="14245" r="19937" b="10863"/>
          <a:stretch/>
        </p:blipFill>
        <p:spPr>
          <a:xfrm>
            <a:off x="1059653" y="247650"/>
            <a:ext cx="9494047" cy="6573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896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3409950" y="2181226"/>
            <a:ext cx="7829550" cy="611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th-TH" sz="3200" dirty="0" smtClean="0"/>
              <a:t>สินค้าคุณ, บริการของคุณต้องแตกต่าง ไม่มีใครทดแทนได้ หรือทดแทนได้น้อย</a:t>
            </a:r>
            <a:endParaRPr lang="th-TH" sz="3200" dirty="0" smtClean="0">
              <a:sym typeface="Wingdings" panose="05000000000000000000" pitchFamily="2" charset="2"/>
            </a:endParaRPr>
          </a:p>
          <a:p>
            <a:endParaRPr lang="th-TH" dirty="0">
              <a:sym typeface="Wingdings" panose="05000000000000000000" pitchFamily="2" charset="2"/>
            </a:endParaRPr>
          </a:p>
          <a:p>
            <a:r>
              <a:rPr lang="en-US" dirty="0"/>
              <a:t>Why must be your brand??</a:t>
            </a:r>
          </a:p>
          <a:p>
            <a:r>
              <a:rPr lang="en-US" dirty="0"/>
              <a:t>how is your difference</a:t>
            </a:r>
          </a:p>
          <a:p>
            <a:r>
              <a:rPr lang="en-US" dirty="0"/>
              <a:t>Dare to be different </a:t>
            </a:r>
          </a:p>
          <a:p>
            <a:r>
              <a:rPr lang="en-US" dirty="0"/>
              <a:t>Be unique</a:t>
            </a:r>
          </a:p>
          <a:p>
            <a:r>
              <a:rPr lang="en-US" dirty="0"/>
              <a:t>Tell the world!!</a:t>
            </a:r>
          </a:p>
          <a:p>
            <a:pPr marL="0" indent="0" algn="ctr">
              <a:buNone/>
            </a:pPr>
            <a:r>
              <a:rPr lang="th-TH" sz="3600" dirty="0" smtClean="0">
                <a:sym typeface="Wingdings" panose="05000000000000000000" pitchFamily="2" charset="2"/>
              </a:rPr>
              <a:t>                         </a:t>
            </a:r>
            <a:r>
              <a:rPr lang="th-TH" sz="3600" dirty="0" err="1" smtClean="0">
                <a:sym typeface="Wingdings" panose="05000000000000000000" pitchFamily="2" charset="2"/>
              </a:rPr>
              <a:t>SUCCESS</a:t>
            </a:r>
            <a:endParaRPr lang="th-TH" sz="3600" dirty="0"/>
          </a:p>
          <a:p>
            <a:pPr marL="0" indent="0" algn="ctr">
              <a:buNone/>
            </a:pPr>
            <a:endParaRPr lang="th-TH" sz="3600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th-TH" sz="3600" dirty="0" smtClean="0">
              <a:sym typeface="Wingdings" panose="05000000000000000000" pitchFamily="2" charset="2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8101012" y="4587381"/>
            <a:ext cx="990600" cy="1047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3181350" y="9525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dirty="0" err="1" smtClean="0"/>
              <a:t>Be</a:t>
            </a:r>
            <a:r>
              <a:rPr lang="th-TH" sz="6600" dirty="0" smtClean="0"/>
              <a:t> </a:t>
            </a:r>
            <a:r>
              <a:rPr lang="th-TH" sz="6600" dirty="0" err="1" smtClean="0"/>
              <a:t>UNIQUE</a:t>
            </a:r>
            <a:endParaRPr lang="th-TH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7610475" y="3914775"/>
            <a:ext cx="2962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err="1" smtClean="0">
                <a:sym typeface="Wingdings" panose="05000000000000000000" pitchFamily="2" charset="2"/>
              </a:rPr>
              <a:t>BE</a:t>
            </a:r>
            <a:r>
              <a:rPr lang="th-TH" dirty="0" smtClean="0">
                <a:sym typeface="Wingdings" panose="05000000000000000000" pitchFamily="2" charset="2"/>
              </a:rPr>
              <a:t> </a:t>
            </a:r>
            <a:r>
              <a:rPr lang="th-TH" dirty="0" err="1" smtClean="0">
                <a:sym typeface="Wingdings" panose="05000000000000000000" pitchFamily="2" charset="2"/>
              </a:rPr>
              <a:t>UNIQUE</a:t>
            </a:r>
            <a:endParaRPr lang="th-TH" dirty="0">
              <a:sym typeface="Wingdings" panose="05000000000000000000" pitchFamily="2" charset="2"/>
            </a:endParaRPr>
          </a:p>
          <a:p>
            <a:endParaRPr lang="th-TH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3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159" t="10381" r="23477" b="15923"/>
          <a:stretch/>
        </p:blipFill>
        <p:spPr>
          <a:xfrm>
            <a:off x="5251563" y="74053"/>
            <a:ext cx="6768987" cy="6783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721" y="447675"/>
            <a:ext cx="4510379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h-TH" dirty="0" smtClean="0"/>
              <a:t>มารู้จัก ลูกค้าของคุณ </a:t>
            </a:r>
            <a:r>
              <a:rPr lang="en-US" dirty="0" smtClean="0">
                <a:hlinkClick r:id="rId3"/>
              </a:rPr>
              <a:t>www.facebook.com/ads/audience-insights</a:t>
            </a:r>
            <a:endParaRPr lang="en-US" dirty="0" smtClean="0"/>
          </a:p>
          <a:p>
            <a:r>
              <a:rPr lang="en-US" dirty="0" smtClean="0"/>
              <a:t>Content </a:t>
            </a:r>
            <a:r>
              <a:rPr lang="th-TH" dirty="0" smtClean="0"/>
              <a:t>ที่ดี คือ </a:t>
            </a:r>
            <a:r>
              <a:rPr lang="en-US" dirty="0" smtClean="0"/>
              <a:t>content </a:t>
            </a:r>
            <a:r>
              <a:rPr lang="th-TH" dirty="0" smtClean="0"/>
              <a:t>ที่ถูกใจลูกค้า ไม่ใช่ถูกใจผู้ขาย</a:t>
            </a:r>
            <a:endParaRPr lang="th-TH" dirty="0"/>
          </a:p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147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7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716" t="10410" r="23731" b="16482"/>
          <a:stretch/>
        </p:blipFill>
        <p:spPr>
          <a:xfrm>
            <a:off x="1990725" y="-31985"/>
            <a:ext cx="8972550" cy="6889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147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2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28975" y="3282970"/>
            <a:ext cx="8770571" cy="1560716"/>
          </a:xfrm>
        </p:spPr>
        <p:txBody>
          <a:bodyPr>
            <a:normAutofit/>
          </a:bodyPr>
          <a:lstStyle/>
          <a:p>
            <a:r>
              <a:rPr lang="th-TH" sz="9600" dirty="0" smtClean="0"/>
              <a:t>ทำ </a:t>
            </a:r>
            <a:r>
              <a:rPr lang="th-TH" sz="9600" dirty="0" err="1" smtClean="0"/>
              <a:t>content</a:t>
            </a:r>
            <a:r>
              <a:rPr lang="th-TH" sz="9600" dirty="0" smtClean="0"/>
              <a:t> ให้ปัง</a:t>
            </a:r>
            <a:endParaRPr lang="th-TH" sz="9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6551" y="612475"/>
            <a:ext cx="7953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 smtClean="0"/>
              <a:t>เทคนิคการทำ </a:t>
            </a:r>
            <a:r>
              <a:rPr lang="th-TH" sz="4400" dirty="0" err="1" smtClean="0"/>
              <a:t>content</a:t>
            </a:r>
            <a:endParaRPr lang="th-TH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203276" y="2760453"/>
            <a:ext cx="89887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b="1" u="sng" dirty="0" smtClean="0"/>
              <a:t>อุปมา อุปไมย </a:t>
            </a:r>
            <a:r>
              <a:rPr lang="th-TH" dirty="0" smtClean="0"/>
              <a:t>:</a:t>
            </a:r>
          </a:p>
          <a:p>
            <a:r>
              <a:rPr lang="th-TH" dirty="0"/>
              <a:t>	</a:t>
            </a:r>
            <a:r>
              <a:rPr lang="th-TH" dirty="0" err="1" smtClean="0"/>
              <a:t>Thai</a:t>
            </a:r>
            <a:r>
              <a:rPr lang="th-TH" dirty="0" smtClean="0"/>
              <a:t> </a:t>
            </a:r>
            <a:r>
              <a:rPr lang="th-TH" dirty="0" err="1" smtClean="0"/>
              <a:t>smooth</a:t>
            </a:r>
            <a:r>
              <a:rPr lang="th-TH" dirty="0" smtClean="0"/>
              <a:t> </a:t>
            </a:r>
            <a:r>
              <a:rPr lang="th-TH" dirty="0" err="1" smtClean="0"/>
              <a:t>as</a:t>
            </a:r>
            <a:r>
              <a:rPr lang="th-TH" dirty="0" smtClean="0"/>
              <a:t> </a:t>
            </a:r>
            <a:r>
              <a:rPr lang="th-TH" dirty="0" err="1" smtClean="0"/>
              <a:t>SILK</a:t>
            </a:r>
            <a:endParaRPr lang="th-TH" dirty="0" smtClean="0"/>
          </a:p>
          <a:p>
            <a:r>
              <a:rPr lang="th-TH" dirty="0"/>
              <a:t>	 </a:t>
            </a:r>
            <a:r>
              <a:rPr lang="th-TH" dirty="0" smtClean="0"/>
              <a:t>สอนให้ลูกเป็นเป็น</a:t>
            </a:r>
            <a:r>
              <a:rPr lang="th-TH" dirty="0" err="1" smtClean="0"/>
              <a:t>เจ้าสัว</a:t>
            </a:r>
            <a:r>
              <a:rPr lang="th-TH" dirty="0" smtClean="0"/>
              <a:t> เริ่มต้นด้วยเงินแต๊ะเอีย</a:t>
            </a:r>
          </a:p>
          <a:p>
            <a:r>
              <a:rPr lang="th-TH" dirty="0" smtClean="0"/>
              <a:t>	ขั้นตอนการเขียน : </a:t>
            </a:r>
          </a:p>
          <a:p>
            <a:r>
              <a:rPr lang="th-TH" dirty="0"/>
              <a:t>	</a:t>
            </a:r>
            <a:r>
              <a:rPr lang="th-TH" dirty="0" smtClean="0"/>
              <a:t>	1. </a:t>
            </a:r>
            <a:r>
              <a:rPr lang="th-TH" dirty="0"/>
              <a:t> </a:t>
            </a:r>
            <a:r>
              <a:rPr lang="th-TH" dirty="0" smtClean="0"/>
              <a:t>ชัดเจนกับแบ</a:t>
            </a:r>
            <a:r>
              <a:rPr lang="th-TH" dirty="0" err="1" smtClean="0"/>
              <a:t>รนด์</a:t>
            </a:r>
            <a:r>
              <a:rPr lang="th-TH" dirty="0" smtClean="0"/>
              <a:t>และสินค้า </a:t>
            </a:r>
          </a:p>
          <a:p>
            <a:r>
              <a:rPr lang="th-TH" dirty="0" smtClean="0"/>
              <a:t>		( สินค้ามีจุดเด่นอะไร, ช่วย</a:t>
            </a:r>
            <a:r>
              <a:rPr lang="th-TH" dirty="0" err="1" smtClean="0"/>
              <a:t>ให้ลค</a:t>
            </a:r>
            <a:r>
              <a:rPr lang="th-TH" dirty="0" smtClean="0"/>
              <a:t> มีชีวิตได้ดีขึ้นยังไง)</a:t>
            </a:r>
          </a:p>
          <a:p>
            <a:r>
              <a:rPr lang="th-TH" dirty="0"/>
              <a:t>	</a:t>
            </a:r>
            <a:r>
              <a:rPr lang="th-TH" dirty="0" smtClean="0"/>
              <a:t>	2. จินตนาการเป็นภาพ</a:t>
            </a:r>
          </a:p>
          <a:p>
            <a:r>
              <a:rPr lang="th-TH" dirty="0"/>
              <a:t>	</a:t>
            </a:r>
            <a:r>
              <a:rPr lang="th-TH" dirty="0" smtClean="0"/>
              <a:t>	3. ฝึกฝน อ่านเยอะ เขียนเยอะ</a:t>
            </a:r>
          </a:p>
          <a:p>
            <a:endParaRPr lang="th-TH" dirty="0" smtClean="0"/>
          </a:p>
          <a:p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4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6249" y="295259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/>
              <a:t>2. เทคนิค </a:t>
            </a:r>
            <a:r>
              <a:rPr lang="th-TH" dirty="0" err="1"/>
              <a:t>contrast</a:t>
            </a:r>
            <a:r>
              <a:rPr lang="th-TH" dirty="0"/>
              <a:t> (  กระตุ้นความรู้สึก,  จดจำได้, </a:t>
            </a:r>
            <a:r>
              <a:rPr lang="th-TH" dirty="0" err="1"/>
              <a:t>impact</a:t>
            </a:r>
            <a:r>
              <a:rPr lang="th-TH" dirty="0"/>
              <a:t>)</a:t>
            </a:r>
          </a:p>
          <a:p>
            <a:r>
              <a:rPr lang="en-US" dirty="0"/>
              <a:t> </a:t>
            </a:r>
            <a:r>
              <a:rPr lang="th-TH" dirty="0"/>
              <a:t>- เล็กๆไม่ ใหญ่ ๆ </a:t>
            </a:r>
            <a:r>
              <a:rPr lang="th-TH" dirty="0" err="1"/>
              <a:t>Kyocera</a:t>
            </a:r>
            <a:r>
              <a:rPr lang="th-TH" dirty="0"/>
              <a:t>  ทำ</a:t>
            </a:r>
          </a:p>
          <a:p>
            <a:pPr marL="457200" indent="-457200">
              <a:buFontTx/>
              <a:buChar char="-"/>
            </a:pPr>
            <a:r>
              <a:rPr lang="th-TH" dirty="0"/>
              <a:t>กินอย่างราชา แม้เป็นยาจก</a:t>
            </a:r>
          </a:p>
          <a:p>
            <a:pPr marL="457200" indent="-457200">
              <a:buFontTx/>
              <a:buChar char="-"/>
            </a:pPr>
            <a:r>
              <a:rPr lang="th-TH" dirty="0"/>
              <a:t>ความจำสั้น แต่รักฉันยาว</a:t>
            </a:r>
          </a:p>
        </p:txBody>
      </p:sp>
      <p:sp>
        <p:nvSpPr>
          <p:cNvPr id="3" name="Rectangle 2"/>
          <p:cNvSpPr/>
          <p:nvPr/>
        </p:nvSpPr>
        <p:spPr>
          <a:xfrm>
            <a:off x="4836514" y="682981"/>
            <a:ext cx="46439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dirty="0"/>
              <a:t>เทคนิคการทำ </a:t>
            </a:r>
            <a:r>
              <a:rPr lang="th-TH" sz="4400" dirty="0" err="1"/>
              <a:t>content</a:t>
            </a:r>
            <a:endParaRPr lang="th-TH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021" y="15523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25307" y="2611607"/>
            <a:ext cx="110418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3. เทคนิคการเขียนแบบ</a:t>
            </a:r>
            <a:r>
              <a:rPr lang="th-TH" u="sng" dirty="0" smtClean="0"/>
              <a:t>เฉพาะเจาะจง</a:t>
            </a:r>
            <a:r>
              <a:rPr lang="th-TH" dirty="0" smtClean="0"/>
              <a:t> : </a:t>
            </a:r>
            <a:r>
              <a:rPr lang="th-TH" dirty="0"/>
              <a:t> </a:t>
            </a:r>
            <a:r>
              <a:rPr lang="th-TH" dirty="0" smtClean="0"/>
              <a:t>เห็นภาพ, ชัดเจน , จูงใจ</a:t>
            </a:r>
          </a:p>
          <a:p>
            <a:pPr marL="457200" indent="-457200">
              <a:buFontTx/>
              <a:buChar char="-"/>
            </a:pPr>
            <a:r>
              <a:rPr lang="th-TH" dirty="0" smtClean="0"/>
              <a:t>ยิ่งออมเงินมาก ยิ่งมีมาก เคล็ดลับเพิ่มเงินในกระเป๋าใน 30 วัน</a:t>
            </a:r>
          </a:p>
          <a:p>
            <a:pPr marL="457200" indent="-457200">
              <a:buFontTx/>
              <a:buChar char="-"/>
            </a:pPr>
            <a:r>
              <a:rPr lang="th-TH" dirty="0" smtClean="0"/>
              <a:t>ขายมาแล้วกว่า 9 พันชิ้น</a:t>
            </a:r>
          </a:p>
          <a:p>
            <a:pPr marL="457200" indent="-457200">
              <a:buFontTx/>
              <a:buChar char="-"/>
            </a:pPr>
            <a:r>
              <a:rPr lang="th-TH" dirty="0" smtClean="0"/>
              <a:t>X </a:t>
            </a:r>
            <a:r>
              <a:rPr lang="th-TH" dirty="0"/>
              <a:t> </a:t>
            </a:r>
            <a:r>
              <a:rPr lang="th-TH" dirty="0" smtClean="0"/>
              <a:t>ห้ามเกินจริง x</a:t>
            </a:r>
          </a:p>
          <a:p>
            <a:pPr marL="457200" indent="-457200">
              <a:buFontTx/>
              <a:buChar char="-"/>
            </a:pPr>
            <a:endParaRPr lang="th-TH" dirty="0" smtClean="0"/>
          </a:p>
          <a:p>
            <a:pPr marL="514350" indent="-514350">
              <a:buAutoNum type="arabicPeriod" startAt="4"/>
            </a:pPr>
            <a:r>
              <a:rPr lang="th-TH" dirty="0" smtClean="0"/>
              <a:t>เขียนให้ขายดี ด้วย</a:t>
            </a:r>
            <a:r>
              <a:rPr lang="th-TH" u="sng" dirty="0" smtClean="0"/>
              <a:t>คำซ้ำ</a:t>
            </a:r>
          </a:p>
          <a:p>
            <a:pPr marL="457200" indent="-457200">
              <a:buFontTx/>
              <a:buChar char="-"/>
            </a:pPr>
            <a:r>
              <a:rPr lang="th-TH" b="1" dirty="0" smtClean="0"/>
              <a:t>คิด</a:t>
            </a:r>
            <a:r>
              <a:rPr lang="th-TH" dirty="0" smtClean="0"/>
              <a:t>จะพัก </a:t>
            </a:r>
            <a:r>
              <a:rPr lang="th-TH" b="1" dirty="0" smtClean="0"/>
              <a:t>คิด</a:t>
            </a:r>
            <a:r>
              <a:rPr lang="th-TH" dirty="0" err="1" smtClean="0"/>
              <a:t>ถึงคิทแคท</a:t>
            </a:r>
            <a:endParaRPr lang="th-TH" dirty="0" smtClean="0"/>
          </a:p>
          <a:p>
            <a:pPr marL="457200" indent="-457200">
              <a:buFontTx/>
              <a:buChar char="-"/>
            </a:pPr>
            <a:endParaRPr lang="th-TH" dirty="0"/>
          </a:p>
        </p:txBody>
      </p:sp>
      <p:sp>
        <p:nvSpPr>
          <p:cNvPr id="2" name="TextBox 1"/>
          <p:cNvSpPr txBox="1"/>
          <p:nvPr/>
        </p:nvSpPr>
        <p:spPr>
          <a:xfrm>
            <a:off x="3691890" y="685800"/>
            <a:ext cx="6903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/>
              <a:t>เทคนิคการทำ </a:t>
            </a:r>
            <a:r>
              <a:rPr lang="th-TH" sz="4400" dirty="0" err="1"/>
              <a:t>content</a:t>
            </a:r>
            <a:endParaRPr lang="th-TH" sz="4400" dirty="0"/>
          </a:p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1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3988" y="2361287"/>
            <a:ext cx="99203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5. เขียนให้ขายดีด้วย</a:t>
            </a:r>
            <a:r>
              <a:rPr lang="th-TH" u="sng" dirty="0"/>
              <a:t>เทคนิคดึงดูด </a:t>
            </a:r>
            <a:r>
              <a:rPr lang="th-TH" dirty="0"/>
              <a:t>: หยุดสายตา</a:t>
            </a:r>
          </a:p>
          <a:p>
            <a:pPr marL="457200" indent="-457200">
              <a:buFontTx/>
              <a:buChar char="-"/>
            </a:pPr>
            <a:r>
              <a:rPr lang="th-TH" dirty="0"/>
              <a:t>เคล็ดลับ, ไม่เคย, เทคนิค,รวย, ฟรี, ง่าย, ครั้งแรก, พิเศษ, มากกว่า</a:t>
            </a:r>
          </a:p>
          <a:p>
            <a:pPr marL="457200" indent="-457200">
              <a:buFontTx/>
              <a:buChar char="-"/>
            </a:pPr>
            <a:r>
              <a:rPr lang="th-TH" dirty="0"/>
              <a:t>ไม่เคยขายที่ไหนมาก่อน</a:t>
            </a:r>
          </a:p>
          <a:p>
            <a:pPr marL="457200" indent="-457200">
              <a:buFontTx/>
              <a:buChar char="-"/>
            </a:pPr>
            <a:r>
              <a:rPr lang="th-TH" dirty="0"/>
              <a:t>เปิดตัวครั้งแรก</a:t>
            </a:r>
          </a:p>
          <a:p>
            <a:pPr marL="457200" indent="-457200">
              <a:buFontTx/>
              <a:buChar char="-"/>
            </a:pPr>
            <a:r>
              <a:rPr lang="th-TH" dirty="0"/>
              <a:t>เปิดจองครั้ง</a:t>
            </a:r>
            <a:r>
              <a:rPr lang="th-TH" dirty="0" smtClean="0"/>
              <a:t>แรก</a:t>
            </a:r>
          </a:p>
          <a:p>
            <a:r>
              <a:rPr lang="th-TH" u="sng" dirty="0" smtClean="0"/>
              <a:t>* เร่งการตัดสินใจ</a:t>
            </a:r>
          </a:p>
          <a:p>
            <a:pPr marL="457200" indent="-457200">
              <a:buFontTx/>
              <a:buChar char="-"/>
            </a:pPr>
            <a:r>
              <a:rPr lang="th-TH" dirty="0" smtClean="0"/>
              <a:t>ตอนนี้ วันนี้ จำนวนจำกัด ...สุดท้าย ด่วน</a:t>
            </a:r>
            <a:r>
              <a:rPr lang="en-US" dirty="0" smtClean="0"/>
              <a:t>!</a:t>
            </a:r>
            <a:endParaRPr lang="th-TH" dirty="0" smtClean="0"/>
          </a:p>
          <a:p>
            <a:r>
              <a:rPr lang="th-TH" dirty="0" smtClean="0"/>
              <a:t>*อย่าใช้ฟุ่มเฟือย จริงใจ</a:t>
            </a:r>
          </a:p>
          <a:p>
            <a:r>
              <a:rPr lang="th-TH" dirty="0" smtClean="0"/>
              <a:t>6. เทคนิคการเกาะกระแส :</a:t>
            </a:r>
            <a:r>
              <a:rPr lang="en-US" dirty="0" smtClean="0"/>
              <a:t> </a:t>
            </a:r>
            <a:r>
              <a:rPr lang="th-TH" dirty="0" smtClean="0"/>
              <a:t>เพิ่มยอด </a:t>
            </a:r>
            <a:r>
              <a:rPr lang="th-TH" dirty="0" err="1" smtClean="0"/>
              <a:t>Like</a:t>
            </a:r>
            <a:r>
              <a:rPr lang="th-TH" dirty="0" smtClean="0"/>
              <a:t>, </a:t>
            </a:r>
            <a:r>
              <a:rPr lang="th-TH" dirty="0" err="1" smtClean="0"/>
              <a:t>share</a:t>
            </a:r>
            <a:endParaRPr lang="th-TH" dirty="0" smtClean="0"/>
          </a:p>
          <a:p>
            <a:endParaRPr lang="th-TH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194810" y="777240"/>
            <a:ext cx="70980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/>
              <a:t>เทคนิคการทำ </a:t>
            </a:r>
            <a:r>
              <a:rPr lang="th-TH" sz="4400" dirty="0" err="1"/>
              <a:t>content</a:t>
            </a:r>
            <a:endParaRPr lang="th-TH" sz="4400" dirty="0"/>
          </a:p>
          <a:p>
            <a:endParaRPr lang="th-TH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7232" y="2378518"/>
            <a:ext cx="79363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th-TH" dirty="0" smtClean="0"/>
              <a:t>ข้อความ (  ไม่เกิน 20%) </a:t>
            </a:r>
            <a:r>
              <a:rPr lang="en-US" dirty="0"/>
              <a:t> </a:t>
            </a:r>
            <a:r>
              <a:rPr lang="th-TH" dirty="0" smtClean="0"/>
              <a:t>ใช้ </a:t>
            </a:r>
            <a:r>
              <a:rPr lang="th-TH" dirty="0" err="1" smtClean="0"/>
              <a:t>text</a:t>
            </a:r>
            <a:r>
              <a:rPr lang="th-TH" dirty="0" smtClean="0"/>
              <a:t> </a:t>
            </a:r>
            <a:r>
              <a:rPr lang="th-TH" dirty="0" err="1" smtClean="0"/>
              <a:t>overlay</a:t>
            </a:r>
            <a:endParaRPr lang="th-TH" dirty="0" smtClean="0"/>
          </a:p>
          <a:p>
            <a:pPr marL="457200" indent="-457200">
              <a:buFontTx/>
              <a:buChar char="-"/>
            </a:pPr>
            <a:r>
              <a:rPr lang="th-TH" dirty="0" smtClean="0"/>
              <a:t>รูปภาพ</a:t>
            </a:r>
          </a:p>
          <a:p>
            <a:pPr marL="457200" indent="-457200">
              <a:buFontTx/>
              <a:buChar char="-"/>
            </a:pPr>
            <a:r>
              <a:rPr lang="th-TH" dirty="0" err="1" smtClean="0"/>
              <a:t>Graphic</a:t>
            </a:r>
            <a:r>
              <a:rPr lang="th-TH" dirty="0" smtClean="0"/>
              <a:t>/ </a:t>
            </a:r>
            <a:r>
              <a:rPr lang="en-US" dirty="0" smtClean="0"/>
              <a:t>artwork</a:t>
            </a:r>
          </a:p>
          <a:p>
            <a:endParaRPr lang="th-TH" dirty="0" smtClean="0"/>
          </a:p>
          <a:p>
            <a:pPr marL="514350" indent="-514350">
              <a:buAutoNum type="arabicPeriod"/>
            </a:pPr>
            <a:r>
              <a:rPr lang="th-TH" dirty="0" smtClean="0"/>
              <a:t>ให้ข้อมูล</a:t>
            </a:r>
          </a:p>
          <a:p>
            <a:pPr marL="514350" indent="-514350">
              <a:buAutoNum type="arabicPeriod"/>
            </a:pPr>
            <a:r>
              <a:rPr lang="th-TH" dirty="0" smtClean="0"/>
              <a:t>ให้คำตอบ</a:t>
            </a:r>
          </a:p>
          <a:p>
            <a:pPr marL="514350" indent="-514350">
              <a:buAutoNum type="arabicPeriod"/>
            </a:pPr>
            <a:r>
              <a:rPr lang="th-TH" dirty="0" smtClean="0"/>
              <a:t>ให้ความบันเทิง : สร้าง </a:t>
            </a:r>
            <a:r>
              <a:rPr lang="th-TH" dirty="0" err="1" smtClean="0"/>
              <a:t>emotional</a:t>
            </a:r>
            <a:r>
              <a:rPr lang="th-TH" dirty="0" smtClean="0"/>
              <a:t>, เข้าถึงง่าย</a:t>
            </a:r>
          </a:p>
          <a:p>
            <a:pPr marL="514350" indent="-514350">
              <a:buAutoNum type="arabicPeriod"/>
            </a:pPr>
            <a:r>
              <a:rPr lang="th-TH" dirty="0" smtClean="0"/>
              <a:t>ให้แรงบันดาลใจ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3600450" y="937260"/>
            <a:ext cx="7075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err="1" smtClean="0"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Content</a:t>
            </a: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4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0939" y="222181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th-TH" b="1" dirty="0"/>
              <a:t>แบบสรุปรวม</a:t>
            </a:r>
            <a:r>
              <a:rPr lang="en-US" b="1" dirty="0"/>
              <a:t> : </a:t>
            </a:r>
            <a:r>
              <a:rPr lang="th-TH" dirty="0"/>
              <a:t>รวบรวม </a:t>
            </a:r>
            <a:r>
              <a:rPr lang="en-US" dirty="0"/>
              <a:t>Items</a:t>
            </a:r>
            <a:r>
              <a:rPr lang="th-TH" dirty="0"/>
              <a:t> จัดกระเป๋าเตรียมคลอด</a:t>
            </a:r>
          </a:p>
          <a:p>
            <a:pPr marL="514350" indent="-514350">
              <a:buAutoNum type="arabicPeriod"/>
            </a:pPr>
            <a:r>
              <a:rPr lang="th-TH" b="1" dirty="0"/>
              <a:t>เปรียบเทียบ </a:t>
            </a:r>
            <a:r>
              <a:rPr lang="en-US" b="1" dirty="0"/>
              <a:t>: </a:t>
            </a:r>
            <a:r>
              <a:rPr lang="en-US" dirty="0"/>
              <a:t>Nike </a:t>
            </a:r>
            <a:r>
              <a:rPr lang="en-US" dirty="0" err="1"/>
              <a:t>vs</a:t>
            </a:r>
            <a:r>
              <a:rPr lang="en-US" dirty="0"/>
              <a:t> Adidas</a:t>
            </a:r>
            <a:endParaRPr lang="th-TH" dirty="0"/>
          </a:p>
          <a:p>
            <a:pPr marL="514350" indent="-514350">
              <a:buAutoNum type="arabicPeriod"/>
            </a:pPr>
            <a:r>
              <a:rPr lang="th-TH" b="1" dirty="0"/>
              <a:t>แบบ </a:t>
            </a:r>
            <a:r>
              <a:rPr lang="th-TH" b="1" dirty="0" err="1"/>
              <a:t>Idol</a:t>
            </a:r>
            <a:r>
              <a:rPr lang="th-TH" b="1" dirty="0"/>
              <a:t> </a:t>
            </a:r>
            <a:r>
              <a:rPr lang="en-US" b="1" dirty="0"/>
              <a:t>(</a:t>
            </a:r>
            <a:r>
              <a:rPr lang="th-TH" b="1" dirty="0"/>
              <a:t>สร้างแรงบันดาลใจ</a:t>
            </a:r>
            <a:r>
              <a:rPr lang="en-US" b="1" dirty="0"/>
              <a:t>): </a:t>
            </a:r>
            <a:r>
              <a:rPr lang="th-TH" b="1" dirty="0"/>
              <a:t>สวย</a:t>
            </a:r>
            <a:r>
              <a:rPr lang="th-TH" b="1" dirty="0" err="1"/>
              <a:t>แบบอั้ม</a:t>
            </a:r>
            <a:r>
              <a:rPr lang="th-TH" b="1" dirty="0"/>
              <a:t> พัชราภา</a:t>
            </a:r>
          </a:p>
          <a:p>
            <a:pPr marL="514350" indent="-514350">
              <a:buAutoNum type="arabicPeriod"/>
            </a:pPr>
            <a:r>
              <a:rPr lang="th-TH" b="1" dirty="0"/>
              <a:t>แบบ </a:t>
            </a:r>
            <a:r>
              <a:rPr lang="th-TH" b="1" dirty="0" err="1"/>
              <a:t>how</a:t>
            </a:r>
            <a:r>
              <a:rPr lang="th-TH" b="1" dirty="0"/>
              <a:t> </a:t>
            </a:r>
            <a:r>
              <a:rPr lang="th-TH" b="1" dirty="0" err="1"/>
              <a:t>to</a:t>
            </a:r>
            <a:r>
              <a:rPr lang="th-TH" b="1" dirty="0"/>
              <a:t> </a:t>
            </a:r>
            <a:r>
              <a:rPr lang="en-US" b="1" dirty="0"/>
              <a:t>: </a:t>
            </a:r>
            <a:r>
              <a:rPr lang="th-TH" b="1" dirty="0"/>
              <a:t>วิธีแต่งห้องให้สวยสไตล์ </a:t>
            </a:r>
            <a:r>
              <a:rPr lang="en-US" b="1" dirty="0"/>
              <a:t>Nordic </a:t>
            </a:r>
            <a:r>
              <a:rPr lang="th-TH" b="1" dirty="0"/>
              <a:t>ด้วยงบ 20</a:t>
            </a:r>
            <a:r>
              <a:rPr lang="en-US" b="1" dirty="0"/>
              <a:t>,</a:t>
            </a:r>
            <a:r>
              <a:rPr lang="th-TH" b="1" dirty="0"/>
              <a:t>000 </a:t>
            </a:r>
            <a:r>
              <a:rPr lang="en-US" b="1" dirty="0" err="1" smtClean="0"/>
              <a:t>thb</a:t>
            </a:r>
            <a:endParaRPr lang="en-US" b="1" dirty="0" smtClean="0"/>
          </a:p>
          <a:p>
            <a:pPr marL="514350" indent="-514350">
              <a:buAutoNum type="arabicPeriod"/>
            </a:pPr>
            <a:endParaRPr lang="th-TH" b="1" dirty="0"/>
          </a:p>
          <a:p>
            <a:pPr marL="514350" indent="-514350">
              <a:buAutoNum type="arabicPeriod"/>
            </a:pPr>
            <a:r>
              <a:rPr lang="th-TH" b="1" dirty="0"/>
              <a:t>แบบตั้งคำถาม</a:t>
            </a:r>
            <a:r>
              <a:rPr lang="en-US" b="1" dirty="0"/>
              <a:t>: (</a:t>
            </a:r>
            <a:r>
              <a:rPr lang="th-TH" b="1" dirty="0"/>
              <a:t>คนต้องสนใจจริงๆ</a:t>
            </a:r>
            <a:r>
              <a:rPr lang="en-US" b="1" dirty="0"/>
              <a:t>) </a:t>
            </a:r>
          </a:p>
          <a:p>
            <a:r>
              <a:rPr lang="en-US" b="1" dirty="0"/>
              <a:t>	</a:t>
            </a:r>
            <a:r>
              <a:rPr lang="th-TH" b="1" dirty="0"/>
              <a:t>เงินเดือน 18</a:t>
            </a:r>
            <a:r>
              <a:rPr lang="en-US" b="1" dirty="0"/>
              <a:t>,</a:t>
            </a:r>
            <a:r>
              <a:rPr lang="th-TH" b="1" dirty="0"/>
              <a:t>000 ควรซื้อบ้านหรือ</a:t>
            </a:r>
            <a:r>
              <a:rPr lang="th-TH" b="1" dirty="0" smtClean="0"/>
              <a:t>คอนโด</a:t>
            </a:r>
            <a:endParaRPr lang="th-TH" dirty="0"/>
          </a:p>
        </p:txBody>
      </p:sp>
      <p:sp>
        <p:nvSpPr>
          <p:cNvPr id="3" name="Rectangle 2"/>
          <p:cNvSpPr/>
          <p:nvPr/>
        </p:nvSpPr>
        <p:spPr>
          <a:xfrm>
            <a:off x="4560554" y="752427"/>
            <a:ext cx="62167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dirty="0" err="1">
                <a:latin typeface="KodchiangUPC" panose="02020603050405020304" pitchFamily="18" charset="-34"/>
                <a:cs typeface="KodchiangUPC" panose="02020603050405020304" pitchFamily="18" charset="-34"/>
              </a:rPr>
              <a:t>Headline</a:t>
            </a:r>
            <a:r>
              <a:rPr lang="th-TH" sz="4400" dirty="0">
                <a:latin typeface="KodchiangUPC" panose="02020603050405020304" pitchFamily="18" charset="-34"/>
                <a:cs typeface="KodchiangUPC" panose="02020603050405020304" pitchFamily="18" charset="-34"/>
              </a:rPr>
              <a:t>   ที่ดีใครก็อยากคลิก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4838" y="4106174"/>
            <a:ext cx="33297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th-TH" dirty="0"/>
              <a:t>70 ตัวอักษร (</a:t>
            </a:r>
            <a:r>
              <a:rPr lang="en-US" dirty="0" err="1"/>
              <a:t>seach</a:t>
            </a:r>
            <a:r>
              <a:rPr lang="en-US" dirty="0"/>
              <a:t> e</a:t>
            </a:r>
            <a:r>
              <a:rPr lang="th-TH" dirty="0" err="1"/>
              <a:t>ngine</a:t>
            </a:r>
            <a:r>
              <a:rPr lang="th-TH" dirty="0"/>
              <a:t>) ; </a:t>
            </a:r>
            <a:r>
              <a:rPr lang="th-TH" dirty="0" err="1"/>
              <a:t>FB</a:t>
            </a:r>
            <a:r>
              <a:rPr lang="th-TH" dirty="0"/>
              <a:t>: 12-14 </a:t>
            </a:r>
            <a:r>
              <a:rPr lang="en-US" dirty="0"/>
              <a:t> </a:t>
            </a:r>
            <a:r>
              <a:rPr lang="th-TH" dirty="0"/>
              <a:t>คำ</a:t>
            </a:r>
          </a:p>
          <a:p>
            <a:pPr marL="457200" indent="-457200">
              <a:buFontTx/>
              <a:buChar char="-"/>
            </a:pPr>
            <a:r>
              <a:rPr lang="th-TH" dirty="0"/>
              <a:t>เนื้อหาดี </a:t>
            </a:r>
            <a:r>
              <a:rPr lang="th-TH" dirty="0" err="1"/>
              <a:t>Headline</a:t>
            </a:r>
            <a:r>
              <a:rPr lang="th-TH" dirty="0"/>
              <a:t> ไม่โดน คนไม่คลิก</a:t>
            </a:r>
          </a:p>
          <a:p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3261" y="2456795"/>
            <a:ext cx="93682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6. ตัวเลข</a:t>
            </a:r>
            <a:r>
              <a:rPr lang="th-TH" dirty="0" smtClean="0"/>
              <a:t>: </a:t>
            </a:r>
            <a:r>
              <a:rPr lang="th-TH" b="1" u="sng" dirty="0" smtClean="0"/>
              <a:t>เลขคี่</a:t>
            </a:r>
            <a:r>
              <a:rPr lang="th-TH" dirty="0" smtClean="0"/>
              <a:t>ดึงความสนใจมากกว่าเลขคู่ </a:t>
            </a:r>
          </a:p>
          <a:p>
            <a:pPr marL="457200" indent="-457200">
              <a:buFontTx/>
              <a:buChar char="-"/>
            </a:pPr>
            <a:r>
              <a:rPr lang="th-TH" dirty="0" smtClean="0"/>
              <a:t>5 สูตรเร่งรัด ลดน้ำหนักแบบไม่อดอาหาร</a:t>
            </a:r>
          </a:p>
          <a:p>
            <a:pPr marL="457200" indent="-457200">
              <a:buFontTx/>
              <a:buChar char="-"/>
            </a:pPr>
            <a:r>
              <a:rPr lang="th-TH" dirty="0" smtClean="0"/>
              <a:t>7 วิธี การทำตัวให้เป็น </a:t>
            </a:r>
            <a:r>
              <a:rPr lang="en-US" dirty="0" smtClean="0"/>
              <a:t>Happy mom</a:t>
            </a:r>
          </a:p>
          <a:p>
            <a:pPr marL="457200" indent="-457200">
              <a:buFontTx/>
              <a:buChar char="-"/>
            </a:pPr>
            <a:endParaRPr lang="th-TH" dirty="0" smtClean="0"/>
          </a:p>
          <a:p>
            <a:r>
              <a:rPr lang="th-TH" b="1" dirty="0" smtClean="0"/>
              <a:t>7. แบบแฉ</a:t>
            </a:r>
            <a:r>
              <a:rPr lang="en-US" b="1" dirty="0" smtClean="0"/>
              <a:t>: </a:t>
            </a:r>
            <a:r>
              <a:rPr lang="th-TH" dirty="0" smtClean="0"/>
              <a:t>ความจริงหลังงานวิวาห์</a:t>
            </a:r>
          </a:p>
          <a:p>
            <a:endParaRPr lang="th-TH" b="1" dirty="0" smtClean="0"/>
          </a:p>
          <a:p>
            <a:r>
              <a:rPr lang="th-TH" b="1" dirty="0" smtClean="0"/>
              <a:t>8. สร้างกลัว </a:t>
            </a:r>
            <a:r>
              <a:rPr lang="en-US" dirty="0" smtClean="0"/>
              <a:t>: 10 </a:t>
            </a:r>
            <a:r>
              <a:rPr lang="th-TH" dirty="0" smtClean="0"/>
              <a:t>อาชีพเตรีมถูก </a:t>
            </a:r>
            <a:r>
              <a:rPr lang="en-US" dirty="0" smtClean="0"/>
              <a:t>AI </a:t>
            </a:r>
            <a:r>
              <a:rPr lang="th-TH" dirty="0" smtClean="0"/>
              <a:t>แย่งงานปี 2020</a:t>
            </a:r>
          </a:p>
          <a:p>
            <a:endParaRPr lang="th-TH" b="1" dirty="0" smtClean="0"/>
          </a:p>
          <a:p>
            <a:r>
              <a:rPr lang="th-TH" b="1" dirty="0" smtClean="0"/>
              <a:t>9</a:t>
            </a:r>
            <a:r>
              <a:rPr lang="th-TH" dirty="0" smtClean="0"/>
              <a:t>. </a:t>
            </a:r>
            <a:r>
              <a:rPr lang="th-TH" dirty="0" err="1" smtClean="0"/>
              <a:t>Headline</a:t>
            </a:r>
            <a:r>
              <a:rPr lang="th-TH" dirty="0" smtClean="0"/>
              <a:t> </a:t>
            </a:r>
            <a:r>
              <a:rPr lang="th-TH" b="1" dirty="0" smtClean="0"/>
              <a:t>แบบให้คำสัญญา</a:t>
            </a:r>
            <a:r>
              <a:rPr lang="en-US" b="1" dirty="0" smtClean="0"/>
              <a:t>: </a:t>
            </a:r>
            <a:r>
              <a:rPr lang="th-TH" dirty="0" smtClean="0"/>
              <a:t>เข้าใจ </a:t>
            </a:r>
            <a:r>
              <a:rPr lang="en-US" dirty="0" err="1" smtClean="0"/>
              <a:t>Bitcoin</a:t>
            </a:r>
            <a:r>
              <a:rPr lang="en-US" dirty="0" smtClean="0"/>
              <a:t> </a:t>
            </a:r>
            <a:r>
              <a:rPr lang="th-TH" dirty="0" smtClean="0"/>
              <a:t>ง่ายๆภายใน 7 นาที</a:t>
            </a:r>
            <a:endParaRPr lang="th-TH" b="1" dirty="0" smtClean="0"/>
          </a:p>
          <a:p>
            <a:endParaRPr lang="th-TH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35829" y="324508"/>
            <a:ext cx="8770571" cy="1560716"/>
          </a:xfrm>
        </p:spPr>
        <p:txBody>
          <a:bodyPr/>
          <a:lstStyle/>
          <a:p>
            <a:r>
              <a:rPr lang="th-TH" dirty="0" smtClean="0"/>
              <a:t>รูปแบบ </a:t>
            </a:r>
            <a:r>
              <a:rPr lang="en-US" dirty="0" smtClean="0"/>
              <a:t>Headline</a:t>
            </a:r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Journey</a:t>
            </a:r>
            <a:br>
              <a:rPr lang="en-US" dirty="0" smtClean="0"/>
            </a:br>
            <a:r>
              <a:rPr lang="th-TH" dirty="0" smtClean="0"/>
              <a:t>การวิเคราะห์การเดินทางของผู้บริโภคออนไลน์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h-TH" sz="4000" dirty="0" smtClean="0"/>
              <a:t>คือการเดินทางของผู้บริโภคออนไลน์ หรือกลุ่มเป้าหมาย  ตั้งแต่ค้นพบสินค้า บริการ ค้นหาสินค้าหรือบริการ ไปจนถึงการซื้อสินค้าหรือบริการของเรา</a:t>
            </a:r>
          </a:p>
          <a:p>
            <a:pPr marL="457200" indent="-457200">
              <a:buAutoNum type="arabicPeriod"/>
            </a:pPr>
            <a:r>
              <a:rPr lang="en-US" sz="4000" dirty="0" smtClean="0"/>
              <a:t>Aware : </a:t>
            </a:r>
            <a:r>
              <a:rPr lang="th-TH" sz="4000" dirty="0" smtClean="0"/>
              <a:t>เห็นสินค้า หรือแบ</a:t>
            </a:r>
            <a:r>
              <a:rPr lang="th-TH" sz="4000" dirty="0" err="1" smtClean="0"/>
              <a:t>รนด์</a:t>
            </a:r>
            <a:r>
              <a:rPr lang="th-TH" sz="4000" dirty="0" smtClean="0"/>
              <a:t>เราจากทางไหน</a:t>
            </a:r>
          </a:p>
          <a:p>
            <a:pPr marL="457200" indent="-457200">
              <a:buAutoNum type="arabicPeriod"/>
            </a:pPr>
            <a:r>
              <a:rPr lang="en-US" sz="4000" dirty="0" smtClean="0"/>
              <a:t>Search: </a:t>
            </a:r>
            <a:r>
              <a:rPr lang="th-TH" sz="4000" dirty="0" smtClean="0"/>
              <a:t>การค้นหา</a:t>
            </a:r>
            <a:endParaRPr lang="en-US" sz="4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9446" y="2173892"/>
            <a:ext cx="79164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สูตร 3 </a:t>
            </a:r>
            <a:r>
              <a:rPr lang="en-US" b="1" dirty="0" smtClean="0"/>
              <a:t>scenes: 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/>
              <a:t>Intro : </a:t>
            </a:r>
            <a:r>
              <a:rPr lang="th-TH" dirty="0" smtClean="0"/>
              <a:t>แนะนำ</a:t>
            </a:r>
            <a:r>
              <a:rPr lang="en-US" dirty="0" smtClean="0"/>
              <a:t>, </a:t>
            </a:r>
            <a:r>
              <a:rPr lang="th-TH" dirty="0" smtClean="0"/>
              <a:t>ตั้งคำถาม</a:t>
            </a:r>
          </a:p>
          <a:p>
            <a:endParaRPr lang="th-TH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/>
              <a:t>Body : climax, </a:t>
            </a:r>
            <a:r>
              <a:rPr lang="th-TH" dirty="0" smtClean="0"/>
              <a:t>ใจความของเรื่อง</a:t>
            </a:r>
          </a:p>
          <a:p>
            <a:endParaRPr lang="th-TH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/>
              <a:t>Ending : </a:t>
            </a:r>
            <a:r>
              <a:rPr lang="th-TH" dirty="0" smtClean="0"/>
              <a:t>สรุป ตอบคำถาม</a:t>
            </a:r>
          </a:p>
          <a:p>
            <a:r>
              <a:rPr lang="th-TH" dirty="0"/>
              <a:t>	</a:t>
            </a:r>
            <a:r>
              <a:rPr lang="th-TH" dirty="0" smtClean="0"/>
              <a:t>หรือตั้งคำถามต่อ</a:t>
            </a:r>
          </a:p>
          <a:p>
            <a:endParaRPr lang="th-TH" dirty="0" smtClean="0"/>
          </a:p>
          <a:p>
            <a:r>
              <a:rPr lang="th-TH" dirty="0" smtClean="0"/>
              <a:t>อยากเป็นมหาเศรษฐีทำงานหนักมากพอหรือยัง</a:t>
            </a:r>
            <a:endParaRPr lang="th-T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 canvas workshop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1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Assets </a:t>
            </a:r>
            <a:r>
              <a:rPr lang="th-TH" dirty="0" smtClean="0"/>
              <a:t>ที่ทุกแบ</a:t>
            </a:r>
            <a:r>
              <a:rPr lang="th-TH" dirty="0" err="1" smtClean="0"/>
              <a:t>รนด์</a:t>
            </a:r>
            <a:r>
              <a:rPr lang="th-TH" dirty="0" smtClean="0"/>
              <a:t>ต้องมี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sz="2800" dirty="0" smtClean="0"/>
              <a:t>1. </a:t>
            </a:r>
            <a:r>
              <a:rPr lang="en-US" sz="2800" dirty="0" smtClean="0"/>
              <a:t>Content Marketing Asset – content </a:t>
            </a:r>
            <a:r>
              <a:rPr lang="th-TH" sz="2800" dirty="0" smtClean="0"/>
              <a:t>ที่มีคุณภาพจาก </a:t>
            </a:r>
            <a:r>
              <a:rPr lang="en-US" sz="2800" dirty="0" smtClean="0"/>
              <a:t>real experience </a:t>
            </a:r>
            <a:r>
              <a:rPr lang="th-TH" sz="2800" dirty="0" smtClean="0"/>
              <a:t>สร้างความน่าจดจำ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2. Fan Asset </a:t>
            </a:r>
            <a:r>
              <a:rPr lang="th-TH" sz="2800" dirty="0" smtClean="0"/>
              <a:t>สำคัญมาก ไม่ใช่ </a:t>
            </a:r>
            <a:r>
              <a:rPr lang="en-US" sz="2800" dirty="0" smtClean="0"/>
              <a:t>like page </a:t>
            </a:r>
            <a:r>
              <a:rPr lang="th-TH" sz="2800" b="1" dirty="0" smtClean="0">
                <a:solidFill>
                  <a:srgbClr val="FF0000"/>
                </a:solidFill>
              </a:rPr>
              <a:t>แต่เป็นแฟนคลับของเราจริงๆ </a:t>
            </a:r>
          </a:p>
          <a:p>
            <a:pPr marL="0" indent="0">
              <a:buNone/>
            </a:pPr>
            <a:r>
              <a:rPr lang="en-US" sz="2800" dirty="0" smtClean="0"/>
              <a:t>3. Web content Asset – product’s benefit content, blog </a:t>
            </a:r>
            <a:r>
              <a:rPr lang="th-TH" sz="2800" dirty="0" smtClean="0"/>
              <a:t>ที่</a:t>
            </a:r>
            <a:r>
              <a:rPr lang="th-TH" sz="2800" dirty="0" smtClean="0">
                <a:solidFill>
                  <a:srgbClr val="FF0000"/>
                </a:solidFill>
              </a:rPr>
              <a:t>เป็นประโยชน์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th-TH" sz="2800" dirty="0" smtClean="0">
                <a:solidFill>
                  <a:srgbClr val="FF0000"/>
                </a:solidFill>
              </a:rPr>
              <a:t>น่าสนใจ สนุก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th-TH" sz="2800" dirty="0" smtClean="0"/>
              <a:t>และประทับใจ </a:t>
            </a:r>
            <a:r>
              <a:rPr lang="th-TH" sz="2800" b="1" dirty="0" smtClean="0">
                <a:solidFill>
                  <a:srgbClr val="FF0000"/>
                </a:solidFill>
              </a:rPr>
              <a:t>สร้างผู้คนให้มาติดตามแบบ </a:t>
            </a:r>
            <a:r>
              <a:rPr lang="en-US" sz="2800" b="1" dirty="0" smtClean="0">
                <a:solidFill>
                  <a:srgbClr val="FF0000"/>
                </a:solidFill>
              </a:rPr>
              <a:t>organic </a:t>
            </a:r>
            <a:r>
              <a:rPr lang="th-TH" sz="2800" b="1" dirty="0" smtClean="0">
                <a:solidFill>
                  <a:srgbClr val="FF0000"/>
                </a:solidFill>
              </a:rPr>
              <a:t>โดยไม่ต้องจ่ายเงิน</a:t>
            </a:r>
            <a:r>
              <a:rPr lang="en-US" sz="2800" b="1" dirty="0" smtClean="0">
                <a:solidFill>
                  <a:srgbClr val="FF0000"/>
                </a:solidFill>
              </a:rPr>
              <a:t>!!</a:t>
            </a:r>
          </a:p>
          <a:p>
            <a:pPr marL="0" indent="0">
              <a:buNone/>
            </a:pPr>
            <a:r>
              <a:rPr lang="en-US" sz="2800" dirty="0" smtClean="0"/>
              <a:t>4. Database Asset – email marketing</a:t>
            </a:r>
          </a:p>
          <a:p>
            <a:pPr marL="0" indent="0">
              <a:buNone/>
            </a:pPr>
            <a:r>
              <a:rPr lang="en-US" sz="2800" dirty="0" smtClean="0"/>
              <a:t>5. E-commerce asset</a:t>
            </a:r>
          </a:p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6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2606" r="-1435" b="-7416"/>
          <a:stretch/>
        </p:blipFill>
        <p:spPr>
          <a:xfrm>
            <a:off x="-44364" y="532765"/>
            <a:ext cx="3088137" cy="5491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774" r="-622"/>
          <a:stretch/>
        </p:blipFill>
        <p:spPr>
          <a:xfrm>
            <a:off x="2924176" y="1322316"/>
            <a:ext cx="3060262" cy="5203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r="3163"/>
          <a:stretch/>
        </p:blipFill>
        <p:spPr>
          <a:xfrm>
            <a:off x="5984438" y="1016608"/>
            <a:ext cx="3284888" cy="5815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" r="354"/>
          <a:stretch/>
        </p:blipFill>
        <p:spPr>
          <a:xfrm>
            <a:off x="9353992" y="1215192"/>
            <a:ext cx="2855999" cy="4897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7426" y="379562"/>
            <a:ext cx="7677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err="1" smtClean="0"/>
              <a:t>Insight</a:t>
            </a:r>
            <a:r>
              <a:rPr lang="th-TH" dirty="0" smtClean="0"/>
              <a:t>: </a:t>
            </a:r>
            <a:r>
              <a:rPr lang="th-TH" dirty="0" err="1" smtClean="0"/>
              <a:t>KIDSOCIETY</a:t>
            </a:r>
            <a:r>
              <a:rPr lang="th-TH" dirty="0" smtClean="0"/>
              <a:t> </a:t>
            </a:r>
            <a:r>
              <a:rPr lang="th-TH" dirty="0" err="1" smtClean="0"/>
              <a:t>IG</a:t>
            </a:r>
            <a:r>
              <a:rPr lang="th-TH" dirty="0" smtClean="0"/>
              <a:t> </a:t>
            </a:r>
            <a:r>
              <a:rPr lang="th-TH" dirty="0" err="1" smtClean="0"/>
              <a:t>Followers</a:t>
            </a:r>
            <a:r>
              <a:rPr lang="th-TH" dirty="0" smtClean="0"/>
              <a:t> </a:t>
            </a:r>
            <a:endParaRPr lang="th-T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147" y="-149661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1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" r="-575"/>
          <a:stretch/>
        </p:blipFill>
        <p:spPr>
          <a:xfrm>
            <a:off x="133350" y="432300"/>
            <a:ext cx="3708639" cy="5994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656" r="1251"/>
          <a:stretch/>
        </p:blipFill>
        <p:spPr>
          <a:xfrm>
            <a:off x="4057651" y="878007"/>
            <a:ext cx="3499090" cy="5755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" r="321" b="-3065"/>
          <a:stretch/>
        </p:blipFill>
        <p:spPr>
          <a:xfrm>
            <a:off x="7772403" y="686869"/>
            <a:ext cx="3730562" cy="6270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188" y="-116777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1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4" r="1511"/>
          <a:stretch/>
        </p:blipFill>
        <p:spPr>
          <a:xfrm>
            <a:off x="220980" y="726282"/>
            <a:ext cx="3756718" cy="6131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182" r="-1741"/>
          <a:stretch/>
        </p:blipFill>
        <p:spPr>
          <a:xfrm>
            <a:off x="4142583" y="79075"/>
            <a:ext cx="4058442" cy="6441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434" r="-622"/>
          <a:stretch/>
        </p:blipFill>
        <p:spPr>
          <a:xfrm>
            <a:off x="8365910" y="1122152"/>
            <a:ext cx="3512557" cy="5621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147" y="-107554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0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182" r="-622"/>
          <a:stretch/>
        </p:blipFill>
        <p:spPr>
          <a:xfrm>
            <a:off x="363314" y="370936"/>
            <a:ext cx="3880882" cy="6228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5193" y="370936"/>
            <a:ext cx="5831457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 err="1" smtClean="0"/>
              <a:t>Reach</a:t>
            </a:r>
            <a:r>
              <a:rPr lang="th-TH" dirty="0" smtClean="0"/>
              <a:t> = จำนวนคนที่เห็นโฆษณา, </a:t>
            </a:r>
            <a:r>
              <a:rPr lang="th-TH" dirty="0" err="1" smtClean="0"/>
              <a:t>post</a:t>
            </a:r>
            <a:endParaRPr lang="th-TH" dirty="0" smtClean="0"/>
          </a:p>
          <a:p>
            <a:r>
              <a:rPr lang="th-TH" dirty="0" err="1" smtClean="0"/>
              <a:t>Frequency</a:t>
            </a:r>
            <a:r>
              <a:rPr lang="th-TH" dirty="0" smtClean="0"/>
              <a:t> </a:t>
            </a:r>
            <a:r>
              <a:rPr lang="en-US" dirty="0" smtClean="0"/>
              <a:t>= </a:t>
            </a:r>
            <a:r>
              <a:rPr lang="th-TH" dirty="0" smtClean="0"/>
              <a:t>จำนวนความถี่ในการเห็นโฆษณา/คน</a:t>
            </a:r>
          </a:p>
          <a:p>
            <a:r>
              <a:rPr lang="th-TH" dirty="0" err="1" smtClean="0"/>
              <a:t>impression</a:t>
            </a:r>
            <a:r>
              <a:rPr lang="th-TH" dirty="0" smtClean="0"/>
              <a:t> </a:t>
            </a:r>
            <a:r>
              <a:rPr lang="en-US" dirty="0" smtClean="0"/>
              <a:t>= </a:t>
            </a:r>
            <a:r>
              <a:rPr lang="th-TH" dirty="0" smtClean="0"/>
              <a:t>จำนวนครั้งที่โฆษณา/</a:t>
            </a:r>
            <a:r>
              <a:rPr lang="th-TH" dirty="0" err="1" smtClean="0"/>
              <a:t>post</a:t>
            </a:r>
            <a:r>
              <a:rPr lang="th-TH" dirty="0" smtClean="0"/>
              <a:t>แสดงผล</a:t>
            </a:r>
          </a:p>
          <a:p>
            <a:pPr algn="ctr"/>
            <a:r>
              <a:rPr lang="th-TH" dirty="0">
                <a:solidFill>
                  <a:srgbClr val="FF0000"/>
                </a:solidFill>
              </a:rPr>
              <a:t> </a:t>
            </a:r>
            <a:r>
              <a:rPr lang="th-TH" dirty="0" err="1">
                <a:solidFill>
                  <a:srgbClr val="FF0000"/>
                </a:solidFill>
              </a:rPr>
              <a:t>Reach</a:t>
            </a:r>
            <a:r>
              <a:rPr lang="th-TH" dirty="0">
                <a:solidFill>
                  <a:srgbClr val="FF0000"/>
                </a:solidFill>
              </a:rPr>
              <a:t> x </a:t>
            </a:r>
            <a:r>
              <a:rPr lang="th-TH" dirty="0" err="1">
                <a:solidFill>
                  <a:srgbClr val="FF0000"/>
                </a:solidFill>
              </a:rPr>
              <a:t>frequency</a:t>
            </a:r>
            <a:r>
              <a:rPr lang="th-TH" dirty="0">
                <a:solidFill>
                  <a:srgbClr val="FF0000"/>
                </a:solidFill>
              </a:rPr>
              <a:t> = </a:t>
            </a:r>
            <a:r>
              <a:rPr lang="th-TH" dirty="0" err="1" smtClean="0">
                <a:solidFill>
                  <a:srgbClr val="FF0000"/>
                </a:solidFill>
              </a:rPr>
              <a:t>impression</a:t>
            </a:r>
            <a:endParaRPr lang="th-TH" dirty="0" smtClean="0">
              <a:solidFill>
                <a:srgbClr val="FF0000"/>
              </a:solidFill>
            </a:endParaRPr>
          </a:p>
          <a:p>
            <a:pPr algn="ctr"/>
            <a:r>
              <a:rPr lang="th-TH" dirty="0">
                <a:solidFill>
                  <a:srgbClr val="FF0000"/>
                </a:solidFill>
              </a:rPr>
              <a:t>2</a:t>
            </a:r>
            <a:r>
              <a:rPr lang="th-TH" dirty="0" smtClean="0">
                <a:solidFill>
                  <a:srgbClr val="FF0000"/>
                </a:solidFill>
              </a:rPr>
              <a:t>00  คน x 2 รอบ = 400 </a:t>
            </a:r>
            <a:r>
              <a:rPr lang="th-TH" dirty="0" err="1" smtClean="0">
                <a:solidFill>
                  <a:srgbClr val="FF0000"/>
                </a:solidFill>
              </a:rPr>
              <a:t>impression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0407" y="2769079"/>
            <a:ext cx="7134045" cy="440120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 smtClean="0"/>
              <a:t>-</a:t>
            </a:r>
            <a:r>
              <a:rPr lang="th-TH" dirty="0" err="1" smtClean="0"/>
              <a:t>CPM</a:t>
            </a:r>
            <a:r>
              <a:rPr lang="th-TH" dirty="0" smtClean="0"/>
              <a:t> = </a:t>
            </a:r>
            <a:r>
              <a:rPr lang="th-TH" dirty="0" err="1" smtClean="0"/>
              <a:t>cost</a:t>
            </a:r>
            <a:r>
              <a:rPr lang="th-TH" dirty="0" smtClean="0"/>
              <a:t> </a:t>
            </a:r>
            <a:r>
              <a:rPr lang="th-TH" dirty="0" err="1" smtClean="0"/>
              <a:t>per</a:t>
            </a:r>
            <a:r>
              <a:rPr lang="th-TH" dirty="0" smtClean="0"/>
              <a:t> 1000 </a:t>
            </a:r>
            <a:r>
              <a:rPr lang="th-TH" dirty="0" err="1" smtClean="0"/>
              <a:t>impression</a:t>
            </a:r>
            <a:endParaRPr lang="th-TH" dirty="0" smtClean="0"/>
          </a:p>
          <a:p>
            <a:r>
              <a:rPr lang="th-TH" dirty="0" smtClean="0"/>
              <a:t>ราคาที่เราต้องจ่ายต่อการแสดงผล 1000 ครั้ง</a:t>
            </a:r>
          </a:p>
          <a:p>
            <a:pPr marL="457200" indent="-457200">
              <a:buFontTx/>
              <a:buChar char="-"/>
            </a:pPr>
            <a:r>
              <a:rPr lang="th-TH" dirty="0" err="1" smtClean="0"/>
              <a:t>CPC</a:t>
            </a:r>
            <a:r>
              <a:rPr lang="th-TH" dirty="0" smtClean="0"/>
              <a:t> = </a:t>
            </a:r>
            <a:r>
              <a:rPr lang="th-TH" dirty="0" err="1" smtClean="0"/>
              <a:t>cost</a:t>
            </a:r>
            <a:r>
              <a:rPr lang="th-TH" dirty="0" smtClean="0"/>
              <a:t> </a:t>
            </a:r>
            <a:r>
              <a:rPr lang="th-TH" dirty="0" err="1" smtClean="0"/>
              <a:t>per</a:t>
            </a:r>
            <a:r>
              <a:rPr lang="th-TH" dirty="0" smtClean="0"/>
              <a:t> </a:t>
            </a:r>
            <a:r>
              <a:rPr lang="th-TH" dirty="0" err="1" smtClean="0"/>
              <a:t>click</a:t>
            </a:r>
            <a:r>
              <a:rPr lang="th-TH" dirty="0" smtClean="0"/>
              <a:t> </a:t>
            </a:r>
          </a:p>
          <a:p>
            <a:r>
              <a:rPr lang="th-TH" dirty="0" smtClean="0"/>
              <a:t>1000 ฿ / 100 </a:t>
            </a:r>
            <a:r>
              <a:rPr lang="th-TH" dirty="0" err="1" smtClean="0"/>
              <a:t>click</a:t>
            </a:r>
            <a:r>
              <a:rPr lang="th-TH" dirty="0" smtClean="0"/>
              <a:t> = 10 ฿/ </a:t>
            </a:r>
            <a:r>
              <a:rPr lang="th-TH" dirty="0" err="1" smtClean="0"/>
              <a:t>click</a:t>
            </a:r>
            <a:endParaRPr lang="th-TH" dirty="0" smtClean="0"/>
          </a:p>
          <a:p>
            <a:r>
              <a:rPr lang="th-TH" dirty="0" smtClean="0"/>
              <a:t>- </a:t>
            </a:r>
            <a:r>
              <a:rPr lang="th-TH" dirty="0" err="1" smtClean="0"/>
              <a:t>CTR</a:t>
            </a:r>
            <a:r>
              <a:rPr lang="th-TH" dirty="0" smtClean="0"/>
              <a:t> = </a:t>
            </a:r>
            <a:r>
              <a:rPr lang="th-TH" dirty="0" err="1" smtClean="0"/>
              <a:t>click</a:t>
            </a:r>
            <a:r>
              <a:rPr lang="th-TH" dirty="0" smtClean="0"/>
              <a:t> </a:t>
            </a:r>
            <a:r>
              <a:rPr lang="th-TH" dirty="0" err="1" smtClean="0"/>
              <a:t>through</a:t>
            </a:r>
            <a:r>
              <a:rPr lang="th-TH" dirty="0" smtClean="0"/>
              <a:t> </a:t>
            </a:r>
            <a:r>
              <a:rPr lang="th-TH" dirty="0" err="1" smtClean="0"/>
              <a:t>rate</a:t>
            </a:r>
            <a:endParaRPr lang="th-TH" dirty="0" smtClean="0"/>
          </a:p>
          <a:p>
            <a:r>
              <a:rPr lang="th-TH" dirty="0" smtClean="0"/>
              <a:t>% </a:t>
            </a:r>
            <a:r>
              <a:rPr lang="th-TH" dirty="0" err="1" smtClean="0"/>
              <a:t>CTR</a:t>
            </a:r>
            <a:r>
              <a:rPr lang="th-TH" dirty="0" smtClean="0"/>
              <a:t> = (</a:t>
            </a:r>
            <a:r>
              <a:rPr lang="th-TH" dirty="0" err="1" smtClean="0"/>
              <a:t>click</a:t>
            </a:r>
            <a:r>
              <a:rPr lang="th-TH" dirty="0" smtClean="0"/>
              <a:t> /</a:t>
            </a:r>
            <a:r>
              <a:rPr lang="th-TH" dirty="0" err="1" smtClean="0"/>
              <a:t>impression</a:t>
            </a:r>
            <a:r>
              <a:rPr lang="th-TH" dirty="0" smtClean="0"/>
              <a:t>) x 100</a:t>
            </a:r>
          </a:p>
          <a:p>
            <a:r>
              <a:rPr lang="th-TH" dirty="0" smtClean="0"/>
              <a:t>ยิ่งจำนวน % </a:t>
            </a:r>
            <a:r>
              <a:rPr lang="th-TH" dirty="0" err="1" smtClean="0"/>
              <a:t>CTR</a:t>
            </a:r>
            <a:r>
              <a:rPr lang="th-TH" dirty="0" smtClean="0"/>
              <a:t> ยิ่งสูงยิ่งดี ได้รับผลตอบรับจากกลุ่มเป้าหมายที่ดี</a:t>
            </a:r>
          </a:p>
          <a:p>
            <a:pPr marL="457200" indent="-457200">
              <a:buFontTx/>
              <a:buChar char="-"/>
            </a:pPr>
            <a:r>
              <a:rPr lang="th-TH" dirty="0" err="1" smtClean="0"/>
              <a:t>CTA</a:t>
            </a:r>
            <a:r>
              <a:rPr lang="th-TH" dirty="0" smtClean="0"/>
              <a:t> = </a:t>
            </a:r>
            <a:r>
              <a:rPr lang="th-TH" dirty="0" err="1" smtClean="0"/>
              <a:t>Call</a:t>
            </a:r>
            <a:r>
              <a:rPr lang="th-TH" dirty="0" smtClean="0"/>
              <a:t> </a:t>
            </a:r>
            <a:r>
              <a:rPr lang="th-TH" dirty="0" err="1" smtClean="0"/>
              <a:t>to</a:t>
            </a:r>
            <a:r>
              <a:rPr lang="th-TH" dirty="0" smtClean="0"/>
              <a:t> </a:t>
            </a:r>
            <a:r>
              <a:rPr lang="th-TH" dirty="0" err="1" smtClean="0"/>
              <a:t>action</a:t>
            </a:r>
            <a:r>
              <a:rPr lang="th-TH" dirty="0" smtClean="0"/>
              <a:t> : </a:t>
            </a:r>
            <a:r>
              <a:rPr lang="th-TH" dirty="0" err="1" smtClean="0"/>
              <a:t>Buy</a:t>
            </a:r>
            <a:r>
              <a:rPr lang="th-TH" dirty="0" smtClean="0"/>
              <a:t> </a:t>
            </a:r>
            <a:r>
              <a:rPr lang="th-TH" dirty="0" err="1" smtClean="0"/>
              <a:t>now</a:t>
            </a:r>
            <a:r>
              <a:rPr lang="th-TH" dirty="0" smtClean="0"/>
              <a:t>, </a:t>
            </a:r>
            <a:r>
              <a:rPr lang="th-TH" dirty="0" err="1" smtClean="0"/>
              <a:t>watch</a:t>
            </a:r>
            <a:r>
              <a:rPr lang="th-TH" dirty="0" smtClean="0"/>
              <a:t> </a:t>
            </a:r>
            <a:r>
              <a:rPr lang="th-TH" dirty="0" err="1" smtClean="0"/>
              <a:t>more</a:t>
            </a:r>
            <a:endParaRPr lang="th-TH" dirty="0" smtClean="0"/>
          </a:p>
          <a:p>
            <a:pPr marL="457200" indent="-457200">
              <a:buFontTx/>
              <a:buChar char="-"/>
            </a:pPr>
            <a:r>
              <a:rPr lang="th-TH" dirty="0" err="1" smtClean="0"/>
              <a:t>ROAS</a:t>
            </a:r>
            <a:r>
              <a:rPr lang="th-TH" dirty="0" smtClean="0"/>
              <a:t> = </a:t>
            </a:r>
            <a:r>
              <a:rPr lang="th-TH" dirty="0" err="1" smtClean="0"/>
              <a:t>return</a:t>
            </a:r>
            <a:r>
              <a:rPr lang="th-TH" dirty="0" smtClean="0"/>
              <a:t> </a:t>
            </a:r>
            <a:r>
              <a:rPr lang="th-TH" dirty="0" err="1" smtClean="0"/>
              <a:t>on</a:t>
            </a:r>
            <a:r>
              <a:rPr lang="th-TH" dirty="0" smtClean="0"/>
              <a:t> </a:t>
            </a:r>
            <a:r>
              <a:rPr lang="th-TH" dirty="0" err="1" smtClean="0"/>
              <a:t>Ad</a:t>
            </a:r>
            <a:r>
              <a:rPr lang="th-TH" dirty="0" smtClean="0"/>
              <a:t> </a:t>
            </a:r>
            <a:r>
              <a:rPr lang="th-TH" dirty="0" err="1" smtClean="0"/>
              <a:t>spending</a:t>
            </a:r>
            <a:endParaRPr lang="th-TH" dirty="0" smtClean="0"/>
          </a:p>
          <a:p>
            <a:pPr marL="457200" indent="-457200">
              <a:buFontTx/>
              <a:buChar char="-"/>
            </a:pPr>
            <a:r>
              <a:rPr lang="th-TH" dirty="0" smtClean="0"/>
              <a:t>100,000/10,000 = ได้กลับมา 10  เท่าจากการ </a:t>
            </a:r>
            <a:r>
              <a:rPr lang="th-TH" dirty="0" err="1" smtClean="0"/>
              <a:t>spending</a:t>
            </a:r>
            <a:r>
              <a:rPr lang="th-TH" dirty="0" smtClean="0"/>
              <a:t> </a:t>
            </a:r>
            <a:r>
              <a:rPr lang="th-TH" dirty="0" err="1" smtClean="0"/>
              <a:t>AD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2925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Instagram</a:t>
            </a:r>
            <a:r>
              <a:rPr lang="en-US" dirty="0" smtClean="0"/>
              <a:t> technic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3312015" y="2336500"/>
            <a:ext cx="80139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dirty="0" smtClean="0"/>
              <a:t>IG for Business </a:t>
            </a:r>
            <a:r>
              <a:rPr lang="th-TH" dirty="0" smtClean="0"/>
              <a:t>เพื่อโป</a:t>
            </a:r>
            <a:r>
              <a:rPr lang="th-TH" dirty="0" err="1" smtClean="0"/>
              <a:t>รโมท</a:t>
            </a:r>
            <a:r>
              <a:rPr lang="th-TH" dirty="0" smtClean="0"/>
              <a:t>ได้</a:t>
            </a:r>
            <a:r>
              <a:rPr lang="en-US" dirty="0" smtClean="0"/>
              <a:t>, </a:t>
            </a:r>
            <a:r>
              <a:rPr lang="th-TH" dirty="0" smtClean="0"/>
              <a:t>ดู </a:t>
            </a:r>
            <a:r>
              <a:rPr lang="en-US" dirty="0" smtClean="0"/>
              <a:t>insight </a:t>
            </a:r>
            <a:r>
              <a:rPr lang="th-TH" dirty="0" smtClean="0"/>
              <a:t>ได้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BIO </a:t>
            </a:r>
            <a:r>
              <a:rPr lang="th-TH" dirty="0" smtClean="0"/>
              <a:t>สำคัญ บอกว่าคุณคือใคร</a:t>
            </a:r>
            <a:r>
              <a:rPr lang="en-US" dirty="0" smtClean="0"/>
              <a:t> </a:t>
            </a:r>
            <a:r>
              <a:rPr lang="th-TH" dirty="0" smtClean="0"/>
              <a:t>อย่าลืม </a:t>
            </a:r>
            <a:r>
              <a:rPr lang="en-US" dirty="0" smtClean="0"/>
              <a:t>contact </a:t>
            </a:r>
            <a:r>
              <a:rPr lang="th-TH" dirty="0" smtClean="0"/>
              <a:t>ที่ติดต่อได้ </a:t>
            </a:r>
            <a:r>
              <a:rPr lang="en-US" dirty="0" smtClean="0"/>
              <a:t>Line</a:t>
            </a:r>
            <a:endParaRPr lang="th-TH" dirty="0" smtClean="0"/>
          </a:p>
          <a:p>
            <a:pPr marL="457200" indent="-457200">
              <a:buFontTx/>
              <a:buChar char="-"/>
            </a:pPr>
            <a:r>
              <a:rPr lang="en-US" dirty="0" smtClean="0"/>
              <a:t># </a:t>
            </a:r>
            <a:r>
              <a:rPr lang="th-TH" dirty="0" smtClean="0"/>
              <a:t>ให้เกี่ยวข้อง ถ้าไม่เกี่ยวข้อง จะทำให้ไม่มีคุณภาพ</a:t>
            </a:r>
          </a:p>
          <a:p>
            <a:r>
              <a:rPr lang="th-TH" dirty="0"/>
              <a:t>	</a:t>
            </a:r>
            <a:r>
              <a:rPr lang="th-TH" dirty="0" smtClean="0"/>
              <a:t>- แนะนำไม่เกิน 7 เพื่อไม่ดูเป็น </a:t>
            </a:r>
            <a:r>
              <a:rPr lang="en-US" dirty="0" smtClean="0"/>
              <a:t>spam</a:t>
            </a:r>
          </a:p>
          <a:p>
            <a:r>
              <a:rPr lang="en-US" dirty="0"/>
              <a:t>	</a:t>
            </a:r>
            <a:r>
              <a:rPr lang="en-US" dirty="0" smtClean="0"/>
              <a:t>- # </a:t>
            </a:r>
            <a:r>
              <a:rPr lang="th-TH" dirty="0" smtClean="0"/>
              <a:t>ใน </a:t>
            </a:r>
            <a:r>
              <a:rPr lang="en-US" dirty="0" smtClean="0"/>
              <a:t>post, IG story, Bio</a:t>
            </a:r>
          </a:p>
          <a:p>
            <a:pPr marL="457200" indent="-457200">
              <a:buFontTx/>
              <a:buChar char="-"/>
            </a:pPr>
            <a:r>
              <a:rPr lang="th-TH" dirty="0" smtClean="0"/>
              <a:t>อย่าซื้อ </a:t>
            </a:r>
            <a:r>
              <a:rPr lang="en-US" dirty="0" smtClean="0"/>
              <a:t>followers </a:t>
            </a:r>
            <a:r>
              <a:rPr lang="th-TH" dirty="0" smtClean="0"/>
              <a:t>เพราะคนที่ไม่ใช่ </a:t>
            </a:r>
            <a:r>
              <a:rPr lang="en-US" dirty="0" smtClean="0"/>
              <a:t>target </a:t>
            </a:r>
            <a:r>
              <a:rPr lang="th-TH" dirty="0" smtClean="0"/>
              <a:t>ได้ </a:t>
            </a:r>
            <a:r>
              <a:rPr lang="en-US" dirty="0" smtClean="0"/>
              <a:t>reach </a:t>
            </a:r>
            <a:r>
              <a:rPr lang="th-TH" dirty="0" smtClean="0"/>
              <a:t>ไม่ถูกกลุ่ม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IG story : </a:t>
            </a:r>
            <a:r>
              <a:rPr lang="th-TH" dirty="0" smtClean="0"/>
              <a:t>สร้าง </a:t>
            </a:r>
            <a:r>
              <a:rPr lang="en-US" dirty="0" smtClean="0"/>
              <a:t>album </a:t>
            </a:r>
            <a:r>
              <a:rPr lang="th-TH" dirty="0" smtClean="0"/>
              <a:t>ได้</a:t>
            </a:r>
            <a:r>
              <a:rPr lang="en-US" dirty="0" smtClean="0"/>
              <a:t>, </a:t>
            </a:r>
            <a:r>
              <a:rPr lang="th-TH" dirty="0" smtClean="0"/>
              <a:t>สร้าง </a:t>
            </a:r>
            <a:r>
              <a:rPr lang="en-US" dirty="0" smtClean="0"/>
              <a:t>artwork </a:t>
            </a:r>
            <a:r>
              <a:rPr lang="th-TH" dirty="0" smtClean="0"/>
              <a:t>ได้ ผ่าน </a:t>
            </a:r>
            <a:r>
              <a:rPr lang="en-US" dirty="0" smtClean="0"/>
              <a:t>Gif</a:t>
            </a:r>
          </a:p>
          <a:p>
            <a:r>
              <a:rPr lang="th-TH" dirty="0"/>
              <a:t> </a:t>
            </a:r>
            <a:r>
              <a:rPr lang="th-TH" dirty="0" smtClean="0"/>
              <a:t>ทำ </a:t>
            </a:r>
            <a:r>
              <a:rPr lang="en-US" dirty="0" smtClean="0"/>
              <a:t>Poll </a:t>
            </a:r>
            <a:r>
              <a:rPr lang="th-TH" dirty="0" smtClean="0"/>
              <a:t>ให้คนมีส่วนร่วมได้</a:t>
            </a:r>
            <a:r>
              <a:rPr lang="en-US" dirty="0" smtClean="0"/>
              <a:t>, </a:t>
            </a:r>
            <a:r>
              <a:rPr lang="th-TH" dirty="0" smtClean="0"/>
              <a:t>โอกาสอยู่ใน </a:t>
            </a:r>
            <a:r>
              <a:rPr lang="en-US" dirty="0" smtClean="0"/>
              <a:t>feed </a:t>
            </a:r>
            <a:r>
              <a:rPr lang="th-TH" dirty="0" smtClean="0"/>
              <a:t>ให้คน </a:t>
            </a:r>
            <a:r>
              <a:rPr lang="en-US" dirty="0" smtClean="0"/>
              <a:t>DM </a:t>
            </a:r>
            <a:r>
              <a:rPr lang="th-TH" dirty="0" smtClean="0"/>
              <a:t>หาเราตรง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IGTV </a:t>
            </a:r>
            <a:r>
              <a:rPr lang="th-TH" dirty="0" smtClean="0"/>
              <a:t>เกิน 1 นาที โป</a:t>
            </a:r>
            <a:r>
              <a:rPr lang="th-TH" dirty="0" err="1" smtClean="0"/>
              <a:t>รโมท</a:t>
            </a:r>
            <a:r>
              <a:rPr lang="th-TH" dirty="0" smtClean="0"/>
              <a:t>ไม่ได้ แต่ได้ </a:t>
            </a:r>
            <a:r>
              <a:rPr lang="en-US" dirty="0" smtClean="0"/>
              <a:t>organic reach </a:t>
            </a:r>
            <a:r>
              <a:rPr lang="th-TH" dirty="0" smtClean="0"/>
              <a:t>เยอะ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Tag product</a:t>
            </a:r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2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5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err="1" smtClean="0"/>
              <a:t>Line</a:t>
            </a:r>
            <a:r>
              <a:rPr lang="th-TH" dirty="0" smtClean="0"/>
              <a:t> </a:t>
            </a:r>
            <a:r>
              <a:rPr lang="th-TH" dirty="0" err="1" smtClean="0"/>
              <a:t>OA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2865748" y="2516957"/>
            <a:ext cx="89743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th-TH" dirty="0" err="1" smtClean="0"/>
              <a:t>Rich</a:t>
            </a:r>
            <a:r>
              <a:rPr lang="th-TH" dirty="0" smtClean="0"/>
              <a:t> </a:t>
            </a:r>
            <a:r>
              <a:rPr lang="th-TH" dirty="0" err="1" smtClean="0"/>
              <a:t>Message</a:t>
            </a:r>
            <a:endParaRPr lang="th-TH" dirty="0" smtClean="0"/>
          </a:p>
          <a:p>
            <a:pPr marL="457200" indent="-457200">
              <a:buFontTx/>
              <a:buChar char="-"/>
            </a:pPr>
            <a:r>
              <a:rPr lang="th-TH" dirty="0" err="1" smtClean="0"/>
              <a:t>Rice</a:t>
            </a:r>
            <a:r>
              <a:rPr lang="th-TH" dirty="0" smtClean="0"/>
              <a:t> </a:t>
            </a:r>
            <a:r>
              <a:rPr lang="th-TH" dirty="0" err="1" smtClean="0"/>
              <a:t>VDO</a:t>
            </a:r>
            <a:endParaRPr lang="th-TH" dirty="0" smtClean="0"/>
          </a:p>
          <a:p>
            <a:pPr marL="457200" indent="-457200">
              <a:buFontTx/>
              <a:buChar char="-"/>
            </a:pPr>
            <a:r>
              <a:rPr lang="th-TH" dirty="0" err="1" smtClean="0"/>
              <a:t>Rice</a:t>
            </a:r>
            <a:r>
              <a:rPr lang="th-TH" dirty="0" smtClean="0"/>
              <a:t> </a:t>
            </a:r>
            <a:r>
              <a:rPr lang="th-TH" dirty="0" err="1" smtClean="0"/>
              <a:t>Menu</a:t>
            </a:r>
            <a:endParaRPr lang="th-TH" dirty="0" smtClean="0"/>
          </a:p>
          <a:p>
            <a:pPr marL="457200" indent="-457200">
              <a:buFontTx/>
              <a:buChar char="-"/>
            </a:pPr>
            <a:r>
              <a:rPr lang="th-TH" dirty="0" err="1" smtClean="0"/>
              <a:t>Card</a:t>
            </a:r>
            <a:r>
              <a:rPr lang="th-TH" dirty="0" smtClean="0"/>
              <a:t>-</a:t>
            </a:r>
            <a:r>
              <a:rPr lang="th-TH" dirty="0" err="1" smtClean="0"/>
              <a:t>base</a:t>
            </a:r>
            <a:r>
              <a:rPr lang="th-TH" dirty="0" smtClean="0"/>
              <a:t> </a:t>
            </a:r>
            <a:r>
              <a:rPr lang="th-TH" dirty="0" err="1" smtClean="0"/>
              <a:t>message</a:t>
            </a:r>
            <a:endParaRPr lang="th-TH" dirty="0" smtClean="0"/>
          </a:p>
          <a:p>
            <a:pPr marL="457200" indent="-457200">
              <a:buFontTx/>
              <a:buChar char="-"/>
            </a:pPr>
            <a:r>
              <a:rPr lang="th-TH" dirty="0" smtClean="0"/>
              <a:t>ติด </a:t>
            </a:r>
            <a:r>
              <a:rPr lang="th-TH" dirty="0" err="1" smtClean="0"/>
              <a:t>Tag</a:t>
            </a:r>
            <a:endParaRPr lang="th-TH" dirty="0" smtClean="0"/>
          </a:p>
          <a:p>
            <a:pPr marL="457200" indent="-457200">
              <a:buFontTx/>
              <a:buChar char="-"/>
            </a:pPr>
            <a:r>
              <a:rPr lang="th-TH" dirty="0" err="1" smtClean="0"/>
              <a:t>Quick</a:t>
            </a:r>
            <a:r>
              <a:rPr lang="th-TH" dirty="0" smtClean="0"/>
              <a:t> </a:t>
            </a:r>
            <a:r>
              <a:rPr lang="th-TH" smtClean="0"/>
              <a:t>reply</a:t>
            </a:r>
            <a:endParaRPr lang="th-TH" dirty="0" smtClean="0"/>
          </a:p>
          <a:p>
            <a:pPr marL="457200" indent="-457200">
              <a:buFontTx/>
              <a:buChar char="-"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607421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 txBox="1"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Schoolbook"/>
              <a:buNone/>
            </a:pPr>
            <a:r>
              <a:rPr lang="th-TH" sz="2700"/>
              <a:t>Facebook Tutorial </a:t>
            </a:r>
            <a:r>
              <a:rPr lang="th-TH"/>
              <a:t>: </a:t>
            </a:r>
            <a:br>
              <a:rPr lang="th-TH"/>
            </a:br>
            <a:endParaRPr/>
          </a:p>
        </p:txBody>
      </p:sp>
      <p:pic>
        <p:nvPicPr>
          <p:cNvPr id="112" name="Google Shape;11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5718" y="2285999"/>
            <a:ext cx="4183746" cy="156942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3"/>
          <p:cNvSpPr txBox="1"/>
          <p:nvPr/>
        </p:nvSpPr>
        <p:spPr>
          <a:xfrm>
            <a:off x="7920752" y="5005552"/>
            <a:ext cx="26170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โดย คุณโอเปค </a:t>
            </a:r>
            <a:r>
              <a:rPr lang="th-TH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Kidsociety Co-founder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4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Journey</a:t>
            </a:r>
            <a:br>
              <a:rPr lang="en-US" dirty="0"/>
            </a:br>
            <a:r>
              <a:rPr lang="th-TH" dirty="0"/>
              <a:t>การวิเคราะห์การเดินทางของผู้บริโภคออนไลน์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378014"/>
            <a:ext cx="9219863" cy="43074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 smtClean="0"/>
              <a:t>3. Buy</a:t>
            </a:r>
            <a:r>
              <a:rPr lang="en-US" sz="3000" dirty="0"/>
              <a:t>:</a:t>
            </a:r>
            <a:r>
              <a:rPr lang="th-TH" sz="3000" dirty="0"/>
              <a:t> ซื้อสินค้าจาก </a:t>
            </a:r>
            <a:r>
              <a:rPr lang="en-US" sz="3000" dirty="0"/>
              <a:t>website </a:t>
            </a:r>
            <a:r>
              <a:rPr lang="th-TH" sz="3000" dirty="0"/>
              <a:t>หรือหน้าร้าน, </a:t>
            </a:r>
            <a:r>
              <a:rPr lang="th-TH" sz="3000" dirty="0" err="1"/>
              <a:t>Line</a:t>
            </a:r>
            <a:r>
              <a:rPr lang="th-TH" sz="3000" dirty="0"/>
              <a:t>@, </a:t>
            </a:r>
            <a:r>
              <a:rPr lang="th-TH" sz="3000" dirty="0" err="1" smtClean="0"/>
              <a:t>Inbox</a:t>
            </a:r>
            <a:endParaRPr lang="th-TH" sz="3000" dirty="0" smtClean="0"/>
          </a:p>
          <a:p>
            <a:pPr marL="0" indent="0">
              <a:buNone/>
            </a:pPr>
            <a:r>
              <a:rPr lang="en-US" sz="3000" dirty="0" smtClean="0"/>
              <a:t>4.Usage : </a:t>
            </a:r>
            <a:r>
              <a:rPr lang="th-TH" sz="3000" dirty="0" smtClean="0"/>
              <a:t>ใช้งาน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/>
              <a:t>5</a:t>
            </a:r>
            <a:r>
              <a:rPr lang="en-US" sz="3000" dirty="0" smtClean="0"/>
              <a:t>. Repurchase </a:t>
            </a:r>
            <a:r>
              <a:rPr lang="en-US" sz="3000" dirty="0"/>
              <a:t>: </a:t>
            </a:r>
            <a:r>
              <a:rPr lang="th-TH" sz="3000" dirty="0"/>
              <a:t>ประทับใจสินค้าหรือบริการ จนกลับมาซื้อซ้ำ  (</a:t>
            </a:r>
            <a:r>
              <a:rPr lang="en-US" sz="3000" dirty="0"/>
              <a:t>retention</a:t>
            </a:r>
            <a:r>
              <a:rPr lang="th-TH" sz="3000" dirty="0"/>
              <a:t>),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6. Advocacy </a:t>
            </a:r>
            <a:r>
              <a:rPr lang="th-TH" sz="3000" dirty="0"/>
              <a:t>บอก</a:t>
            </a:r>
            <a:r>
              <a:rPr lang="th-TH" sz="3000" dirty="0" smtClean="0"/>
              <a:t>ต่อ* ขั้นสำเร็จสูงสุด</a:t>
            </a:r>
            <a:endParaRPr lang="th-TH" sz="3000" dirty="0"/>
          </a:p>
          <a:p>
            <a:pPr marL="0" indent="0">
              <a:buNone/>
            </a:pPr>
            <a:r>
              <a:rPr lang="th-TH" sz="3000" dirty="0"/>
              <a:t>วิเคราะห์ ฐานลูกค้า</a:t>
            </a:r>
          </a:p>
          <a:p>
            <a:pPr marL="0" indent="0">
              <a:buNone/>
            </a:pPr>
            <a:r>
              <a:rPr lang="th-TH" sz="3000" dirty="0"/>
              <a:t>ใช้สื่อไหนมากที่สุด โป</a:t>
            </a:r>
            <a:r>
              <a:rPr lang="th-TH" sz="3000" dirty="0" err="1"/>
              <a:t>รโมท</a:t>
            </a:r>
            <a:r>
              <a:rPr lang="th-TH" sz="3000" dirty="0"/>
              <a:t>ช่องทางนั้น</a:t>
            </a:r>
            <a:r>
              <a:rPr lang="en-US" sz="3000" dirty="0"/>
              <a:t>, </a:t>
            </a:r>
            <a:r>
              <a:rPr lang="th-TH" sz="3000" dirty="0"/>
              <a:t>การค้นหาข้อมูลสินค้าตรงใส่ให้ครบ</a:t>
            </a:r>
            <a:r>
              <a:rPr lang="en-US" sz="3000" dirty="0"/>
              <a:t>, </a:t>
            </a:r>
            <a:r>
              <a:rPr lang="th-TH" sz="3000" dirty="0"/>
              <a:t>การตัดสินใจซื้อ</a:t>
            </a:r>
            <a:r>
              <a:rPr lang="en-US" sz="3000" dirty="0"/>
              <a:t>, </a:t>
            </a:r>
            <a:r>
              <a:rPr lang="th-TH" sz="3000" dirty="0"/>
              <a:t>ซื้อซ้ำผ่าน </a:t>
            </a:r>
            <a:r>
              <a:rPr lang="en-US" sz="3000" dirty="0"/>
              <a:t>Line@ </a:t>
            </a:r>
            <a:r>
              <a:rPr lang="th-TH" sz="3000" dirty="0"/>
              <a:t>บอกต่อ ประทับใจจนรีวิว </a:t>
            </a:r>
            <a:r>
              <a:rPr lang="en-US" sz="3000" dirty="0"/>
              <a:t>tag </a:t>
            </a:r>
            <a:r>
              <a:rPr lang="th-TH" sz="3000" dirty="0"/>
              <a:t>ให้ใน </a:t>
            </a:r>
            <a:r>
              <a:rPr lang="en-US" sz="3000" dirty="0"/>
              <a:t>IG, FB</a:t>
            </a:r>
          </a:p>
          <a:p>
            <a:pPr marL="0" indent="0">
              <a:buNone/>
            </a:pPr>
            <a:r>
              <a:rPr lang="en-US" sz="3000" dirty="0"/>
              <a:t>Service Quality </a:t>
            </a:r>
            <a:r>
              <a:rPr lang="th-TH" sz="3000" dirty="0"/>
              <a:t>ตอบไว มีสิ่งทดแทน ส่งไว  เอาใจใส่ลูกค้า ได้รีวิวแบบฟรีๆ </a:t>
            </a:r>
            <a:r>
              <a:rPr lang="en-US" sz="3000" dirty="0"/>
              <a:t>(user-generated content :UCG)</a:t>
            </a:r>
            <a:endParaRPr lang="th-TH" sz="3000" dirty="0"/>
          </a:p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96" y="482996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3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title"/>
          </p:nvPr>
        </p:nvSpPr>
        <p:spPr>
          <a:xfrm>
            <a:off x="2925817" y="1380269"/>
            <a:ext cx="8770571" cy="156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4400"/>
              <a:buFont typeface="Century Schoolbook"/>
              <a:buNone/>
            </a:pPr>
            <a:r>
              <a:rPr lang="th-TH"/>
              <a:t>Finding your 5 differentiators</a:t>
            </a:r>
            <a:endParaRPr/>
          </a:p>
        </p:txBody>
      </p:sp>
      <p:graphicFrame>
        <p:nvGraphicFramePr>
          <p:cNvPr id="119" name="Google Shape;119;p14"/>
          <p:cNvGraphicFramePr/>
          <p:nvPr/>
        </p:nvGraphicFramePr>
        <p:xfrm>
          <a:off x="2978057" y="2703786"/>
          <a:ext cx="8718325" cy="30976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79575"/>
                <a:gridCol w="2007775"/>
                <a:gridCol w="2351400"/>
                <a:gridCol w="2179575"/>
              </a:tblGrid>
              <a:tr h="756750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u="none" strike="noStrike" cap="none"/>
                        <a:t>Unique Selling Points (USPs)</a:t>
                      </a:r>
                      <a:endParaRPr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635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u="none" strike="noStrike" cap="none"/>
                        <a:t>Product/Service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Associated Service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Convenient Location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Availability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605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Uniqueness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Technical Support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Selection/Range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Guarantee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55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Gifts with purchase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Payment Terms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Pricing Options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Quality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539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Perceived value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Branding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Performance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/>
                        <a:t>Referral deals</a:t>
                      </a:r>
                      <a:endParaRPr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2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8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>
            <a:spLocks noGrp="1"/>
          </p:cNvSpPr>
          <p:nvPr>
            <p:ph type="title"/>
          </p:nvPr>
        </p:nvSpPr>
        <p:spPr>
          <a:xfrm>
            <a:off x="2949465" y="599876"/>
            <a:ext cx="8770571" cy="156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4400"/>
              <a:buFont typeface="Century Schoolbook"/>
              <a:buNone/>
            </a:pPr>
            <a:r>
              <a:rPr lang="th-TH"/>
              <a:t>Marketing Funnel</a:t>
            </a:r>
            <a:endParaRPr/>
          </a:p>
        </p:txBody>
      </p:sp>
      <p:sp>
        <p:nvSpPr>
          <p:cNvPr id="125" name="Google Shape;125;p15"/>
          <p:cNvSpPr/>
          <p:nvPr/>
        </p:nvSpPr>
        <p:spPr>
          <a:xfrm rot="10800000">
            <a:off x="4461641" y="2695905"/>
            <a:ext cx="5439103" cy="3082158"/>
          </a:xfrm>
          <a:prstGeom prst="trapezoid">
            <a:avLst>
              <a:gd name="adj" fmla="val 60484"/>
            </a:avLst>
          </a:prstGeom>
          <a:solidFill>
            <a:schemeClr val="accent1"/>
          </a:solidFill>
          <a:ln w="12700" cap="flat" cmpd="sng">
            <a:solidFill>
              <a:srgbClr val="4648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6" name="Google Shape;126;p15"/>
          <p:cNvCxnSpPr/>
          <p:nvPr/>
        </p:nvCxnSpPr>
        <p:spPr>
          <a:xfrm>
            <a:off x="5076497" y="3578772"/>
            <a:ext cx="4217275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5"/>
          <p:cNvCxnSpPr/>
          <p:nvPr/>
        </p:nvCxnSpPr>
        <p:spPr>
          <a:xfrm>
            <a:off x="5730766" y="4558862"/>
            <a:ext cx="2900855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5"/>
          <p:cNvSpPr txBox="1"/>
          <p:nvPr/>
        </p:nvSpPr>
        <p:spPr>
          <a:xfrm>
            <a:off x="6185915" y="2902114"/>
            <a:ext cx="19905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Awareness</a:t>
            </a:r>
            <a:endParaRPr/>
          </a:p>
        </p:txBody>
      </p:sp>
      <p:sp>
        <p:nvSpPr>
          <p:cNvPr id="129" name="Google Shape;129;p15"/>
          <p:cNvSpPr txBox="1"/>
          <p:nvPr/>
        </p:nvSpPr>
        <p:spPr>
          <a:xfrm>
            <a:off x="5967248" y="3807207"/>
            <a:ext cx="24278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Consideration</a:t>
            </a:r>
            <a:endParaRPr/>
          </a:p>
        </p:txBody>
      </p:sp>
      <p:sp>
        <p:nvSpPr>
          <p:cNvPr id="130" name="Google Shape;130;p15"/>
          <p:cNvSpPr txBox="1"/>
          <p:nvPr/>
        </p:nvSpPr>
        <p:spPr>
          <a:xfrm>
            <a:off x="6270578" y="4865740"/>
            <a:ext cx="20378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Conversion</a:t>
            </a: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2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31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/>
          <p:nvPr/>
        </p:nvSpPr>
        <p:spPr>
          <a:xfrm>
            <a:off x="3712325" y="2559675"/>
            <a:ext cx="2319600" cy="377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36" name="Google Shape;136;p16"/>
          <p:cNvSpPr/>
          <p:nvPr/>
        </p:nvSpPr>
        <p:spPr>
          <a:xfrm>
            <a:off x="6460200" y="2582725"/>
            <a:ext cx="2319600" cy="377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37" name="Google Shape;137;p16"/>
          <p:cNvSpPr/>
          <p:nvPr/>
        </p:nvSpPr>
        <p:spPr>
          <a:xfrm>
            <a:off x="9245950" y="2582725"/>
            <a:ext cx="2319600" cy="377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38" name="Google Shape;138;p16"/>
          <p:cNvSpPr/>
          <p:nvPr/>
        </p:nvSpPr>
        <p:spPr>
          <a:xfrm>
            <a:off x="814925" y="2582725"/>
            <a:ext cx="2319600" cy="377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39" name="Google Shape;139;p16"/>
          <p:cNvSpPr txBox="1">
            <a:spLocks noGrp="1"/>
          </p:cNvSpPr>
          <p:nvPr>
            <p:ph type="title"/>
          </p:nvPr>
        </p:nvSpPr>
        <p:spPr>
          <a:xfrm>
            <a:off x="2949465" y="599876"/>
            <a:ext cx="8770571" cy="156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4400"/>
              <a:buFont typeface="Century Schoolbook"/>
              <a:buNone/>
            </a:pPr>
            <a:r>
              <a:rPr lang="th-TH" dirty="0" err="1"/>
              <a:t>Marketing</a:t>
            </a:r>
            <a:r>
              <a:rPr lang="th-TH" dirty="0"/>
              <a:t> </a:t>
            </a:r>
            <a:r>
              <a:rPr lang="th-TH" dirty="0" err="1"/>
              <a:t>Performance</a:t>
            </a:r>
            <a:endParaRPr dirty="0"/>
          </a:p>
        </p:txBody>
      </p:sp>
      <p:sp>
        <p:nvSpPr>
          <p:cNvPr id="140" name="Google Shape;140;p16"/>
          <p:cNvSpPr txBox="1"/>
          <p:nvPr/>
        </p:nvSpPr>
        <p:spPr>
          <a:xfrm>
            <a:off x="1293485" y="2937420"/>
            <a:ext cx="19905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sz="2000" dirty="0"/>
          </a:p>
        </p:txBody>
      </p:sp>
      <p:sp>
        <p:nvSpPr>
          <p:cNvPr id="141" name="Google Shape;141;p16"/>
          <p:cNvSpPr txBox="1"/>
          <p:nvPr/>
        </p:nvSpPr>
        <p:spPr>
          <a:xfrm>
            <a:off x="3793938" y="2989715"/>
            <a:ext cx="242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endParaRPr sz="2000"/>
          </a:p>
        </p:txBody>
      </p:sp>
      <p:sp>
        <p:nvSpPr>
          <p:cNvPr id="142" name="Google Shape;142;p16"/>
          <p:cNvSpPr txBox="1"/>
          <p:nvPr/>
        </p:nvSpPr>
        <p:spPr>
          <a:xfrm>
            <a:off x="6731726" y="2937434"/>
            <a:ext cx="203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sz="2000"/>
          </a:p>
        </p:txBody>
      </p:sp>
      <p:sp>
        <p:nvSpPr>
          <p:cNvPr id="143" name="Google Shape;143;p16"/>
          <p:cNvSpPr txBox="1"/>
          <p:nvPr/>
        </p:nvSpPr>
        <p:spPr>
          <a:xfrm>
            <a:off x="9386824" y="2989721"/>
            <a:ext cx="203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Outcome</a:t>
            </a:r>
            <a:endParaRPr sz="2000"/>
          </a:p>
        </p:txBody>
      </p:sp>
      <p:sp>
        <p:nvSpPr>
          <p:cNvPr id="144" name="Google Shape;144;p16"/>
          <p:cNvSpPr txBox="1"/>
          <p:nvPr/>
        </p:nvSpPr>
        <p:spPr>
          <a:xfrm>
            <a:off x="1216125" y="3786325"/>
            <a:ext cx="1733340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dirty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th-TH" sz="2000" dirty="0" err="1">
                <a:latin typeface="Calibri"/>
                <a:ea typeface="Calibri"/>
                <a:cs typeface="Calibri"/>
                <a:sym typeface="Calibri"/>
              </a:rPr>
              <a:t>Image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dirty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th-TH" sz="2000" dirty="0" err="1">
                <a:latin typeface="Calibri"/>
                <a:ea typeface="Calibri"/>
                <a:cs typeface="Calibri"/>
                <a:sym typeface="Calibri"/>
              </a:rPr>
              <a:t>VDO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 err="1" smtClean="0">
                <a:latin typeface="Calibri"/>
                <a:ea typeface="Calibri"/>
                <a:cs typeface="Calibri"/>
                <a:sym typeface="Calibri"/>
              </a:rPr>
              <a:t>Infomation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dirty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th-TH" sz="2000" dirty="0" err="1">
                <a:latin typeface="Calibri"/>
                <a:ea typeface="Calibri"/>
                <a:cs typeface="Calibri"/>
                <a:sym typeface="Calibri"/>
              </a:rPr>
              <a:t>Landing</a:t>
            </a:r>
            <a:r>
              <a:rPr lang="th-TH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h-TH" sz="2000" dirty="0" err="1" smtClean="0">
                <a:latin typeface="Calibri"/>
                <a:ea typeface="Calibri"/>
                <a:cs typeface="Calibri"/>
                <a:sym typeface="Calibri"/>
              </a:rPr>
              <a:t>page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6"/>
          <p:cNvSpPr txBox="1"/>
          <p:nvPr/>
        </p:nvSpPr>
        <p:spPr>
          <a:xfrm>
            <a:off x="3876813" y="3924175"/>
            <a:ext cx="1841100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latin typeface="Calibri"/>
                <a:ea typeface="Calibri"/>
                <a:cs typeface="Calibri"/>
                <a:sym typeface="Calibri"/>
              </a:rPr>
              <a:t>-Costom Audient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latin typeface="Calibri"/>
                <a:ea typeface="Calibri"/>
                <a:cs typeface="Calibri"/>
                <a:sym typeface="Calibri"/>
              </a:rPr>
              <a:t>-Ads Plattern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latin typeface="Calibri"/>
                <a:ea typeface="Calibri"/>
                <a:cs typeface="Calibri"/>
                <a:sym typeface="Calibri"/>
              </a:rPr>
              <a:t>-Budget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latin typeface="Calibri"/>
                <a:ea typeface="Calibri"/>
                <a:cs typeface="Calibri"/>
                <a:sym typeface="Calibri"/>
              </a:rPr>
              <a:t>-Location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6609724" y="3924175"/>
            <a:ext cx="2135175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Quality Content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-Quality Video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9522074" y="4026425"/>
            <a:ext cx="1902649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dirty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th-TH" sz="2000" dirty="0" err="1">
                <a:latin typeface="Calibri"/>
                <a:ea typeface="Calibri"/>
                <a:cs typeface="Calibri"/>
                <a:sym typeface="Calibri"/>
              </a:rPr>
              <a:t>Fan</a:t>
            </a:r>
            <a:r>
              <a:rPr lang="th-TH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h-TH" sz="2000" dirty="0" err="1">
                <a:latin typeface="Calibri"/>
                <a:ea typeface="Calibri"/>
                <a:cs typeface="Calibri"/>
                <a:sym typeface="Calibri"/>
              </a:rPr>
              <a:t>Page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dirty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th-TH" sz="2000" dirty="0" err="1">
                <a:latin typeface="Calibri"/>
                <a:ea typeface="Calibri"/>
                <a:cs typeface="Calibri"/>
                <a:sym typeface="Calibri"/>
              </a:rPr>
              <a:t>Replete</a:t>
            </a:r>
            <a:r>
              <a:rPr lang="th-TH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h-TH" sz="2000" dirty="0" err="1">
                <a:latin typeface="Calibri"/>
                <a:ea typeface="Calibri"/>
                <a:cs typeface="Calibri"/>
                <a:sym typeface="Calibri"/>
              </a:rPr>
              <a:t>order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dirty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th-TH" sz="2000" dirty="0" err="1" smtClean="0">
                <a:latin typeface="Calibri"/>
                <a:ea typeface="Calibri"/>
                <a:cs typeface="Calibri"/>
                <a:sym typeface="Calibri"/>
              </a:rPr>
              <a:t>Promoter</a:t>
            </a:r>
            <a:endParaRPr lang="th-TH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000" dirty="0">
                <a:ea typeface="Calibri"/>
                <a:cs typeface="Calibri"/>
                <a:sym typeface="Calibri"/>
              </a:rPr>
              <a:t>-</a:t>
            </a:r>
            <a:r>
              <a:rPr lang="en-US" sz="2000" dirty="0" smtClean="0">
                <a:ea typeface="Calibri"/>
                <a:cs typeface="Calibri"/>
                <a:sym typeface="Calibri"/>
              </a:rPr>
              <a:t>Share</a:t>
            </a:r>
          </a:p>
          <a:p>
            <a:pPr lvl="0"/>
            <a:r>
              <a:rPr lang="en-US" sz="2000" dirty="0">
                <a:ea typeface="Calibri"/>
                <a:cs typeface="Calibri"/>
                <a:sym typeface="Calibri"/>
              </a:rPr>
              <a:t>-Comments</a:t>
            </a:r>
          </a:p>
          <a:p>
            <a:endParaRPr lang="en-US" sz="2000" dirty="0"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2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34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7" t="10631" r="-87" b="9408"/>
          <a:stretch/>
        </p:blipFill>
        <p:spPr>
          <a:xfrm>
            <a:off x="906898" y="600992"/>
            <a:ext cx="10717150" cy="48705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439728" y="4166558"/>
            <a:ext cx="1233577" cy="948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100</a:t>
            </a:r>
          </a:p>
        </p:txBody>
      </p:sp>
      <p:sp>
        <p:nvSpPr>
          <p:cNvPr id="4" name="Oval 3"/>
          <p:cNvSpPr/>
          <p:nvPr/>
        </p:nvSpPr>
        <p:spPr>
          <a:xfrm>
            <a:off x="6389298" y="4166558"/>
            <a:ext cx="1112807" cy="948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/>
              <a:t>30</a:t>
            </a:r>
            <a:endParaRPr lang="th-TH" dirty="0"/>
          </a:p>
        </p:txBody>
      </p:sp>
      <p:sp>
        <p:nvSpPr>
          <p:cNvPr id="5" name="Oval 4"/>
          <p:cNvSpPr/>
          <p:nvPr/>
        </p:nvSpPr>
        <p:spPr>
          <a:xfrm>
            <a:off x="8218098" y="4166558"/>
            <a:ext cx="1112807" cy="948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/>
              <a:t>10</a:t>
            </a:r>
            <a:endParaRPr lang="th-TH" dirty="0"/>
          </a:p>
        </p:txBody>
      </p:sp>
      <p:sp>
        <p:nvSpPr>
          <p:cNvPr id="8" name="Rectangle 7"/>
          <p:cNvSpPr/>
          <p:nvPr/>
        </p:nvSpPr>
        <p:spPr>
          <a:xfrm>
            <a:off x="2303253" y="1815857"/>
            <a:ext cx="1716656" cy="7893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 smtClean="0">
                <a:solidFill>
                  <a:schemeClr val="tx1"/>
                </a:solidFill>
              </a:rPr>
              <a:t>ต้องการสร้างแบ</a:t>
            </a:r>
            <a:r>
              <a:rPr lang="th-TH" sz="1600" dirty="0" err="1" smtClean="0">
                <a:solidFill>
                  <a:schemeClr val="tx1"/>
                </a:solidFill>
              </a:rPr>
              <a:t>รนด์</a:t>
            </a:r>
            <a:r>
              <a:rPr lang="th-TH" sz="1600" dirty="0" smtClean="0">
                <a:solidFill>
                  <a:schemeClr val="tx1"/>
                </a:solidFill>
              </a:rPr>
              <a:t> โชว์เยอะๆในหน้า </a:t>
            </a:r>
            <a:r>
              <a:rPr lang="en-US" sz="1600" dirty="0" smtClean="0">
                <a:solidFill>
                  <a:schemeClr val="tx1"/>
                </a:solidFill>
              </a:rPr>
              <a:t>feed/ </a:t>
            </a:r>
            <a:r>
              <a:rPr lang="th-TH" sz="1600" dirty="0" smtClean="0">
                <a:solidFill>
                  <a:schemeClr val="tx1"/>
                </a:solidFill>
              </a:rPr>
              <a:t>ดู </a:t>
            </a:r>
            <a:r>
              <a:rPr lang="en-US" sz="1600" dirty="0" smtClean="0">
                <a:solidFill>
                  <a:schemeClr val="tx1"/>
                </a:solidFill>
              </a:rPr>
              <a:t>ad </a:t>
            </a:r>
            <a:r>
              <a:rPr lang="th-TH" sz="1600" dirty="0" smtClean="0">
                <a:solidFill>
                  <a:schemeClr val="tx1"/>
                </a:solidFill>
              </a:rPr>
              <a:t>นานๆ</a:t>
            </a:r>
            <a:endParaRPr lang="th-TH" sz="1600" dirty="0">
              <a:solidFill>
                <a:schemeClr val="tx1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4019909" y="2074651"/>
            <a:ext cx="276046" cy="94891"/>
          </a:xfrm>
          <a:prstGeom prst="lef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Left Arrow 9"/>
          <p:cNvSpPr/>
          <p:nvPr/>
        </p:nvSpPr>
        <p:spPr>
          <a:xfrm rot="16200000">
            <a:off x="4846606" y="2520348"/>
            <a:ext cx="276046" cy="94891"/>
          </a:xfrm>
          <a:prstGeom prst="lef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4295955" y="2820838"/>
            <a:ext cx="150962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600" dirty="0" smtClean="0"/>
              <a:t>คนรู้จักอยู่แล้ว ต้องการให้คนดูเยอะๆ</a:t>
            </a:r>
            <a:endParaRPr lang="th-TH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79079" y="1937430"/>
            <a:ext cx="117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 smtClean="0"/>
              <a:t>ไปนอก </a:t>
            </a:r>
            <a:r>
              <a:rPr lang="en-US" sz="1200" dirty="0" smtClean="0"/>
              <a:t>FB </a:t>
            </a:r>
            <a:r>
              <a:rPr lang="th-TH" sz="1200" dirty="0" smtClean="0"/>
              <a:t>เช่น </a:t>
            </a:r>
            <a:r>
              <a:rPr lang="en-US" sz="1200" dirty="0" smtClean="0"/>
              <a:t>Line@</a:t>
            </a:r>
            <a:endParaRPr lang="th-TH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695004" y="5683160"/>
            <a:ext cx="4838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/>
              <a:t>*</a:t>
            </a:r>
            <a:r>
              <a:rPr lang="en-US" sz="1800" dirty="0" smtClean="0"/>
              <a:t> Engagement: Post engagement, page like, </a:t>
            </a:r>
          </a:p>
          <a:p>
            <a:r>
              <a:rPr lang="en-US" sz="1800" dirty="0" smtClean="0"/>
              <a:t>event response</a:t>
            </a:r>
            <a:endParaRPr lang="th-TH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6787685" y="3036281"/>
            <a:ext cx="228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15 </a:t>
            </a:r>
            <a:r>
              <a:rPr lang="th-TH" sz="1800" dirty="0" smtClean="0"/>
              <a:t>วิ - </a:t>
            </a:r>
            <a:r>
              <a:rPr lang="en-US" sz="1800" dirty="0" err="1" smtClean="0"/>
              <a:t>throuplay</a:t>
            </a:r>
            <a:endParaRPr lang="th-TH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7255014" y="3351738"/>
            <a:ext cx="336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/>
              <a:t>กรอกแบบฟอร์ม ได้ชื่อ </a:t>
            </a:r>
            <a:r>
              <a:rPr lang="en-US" sz="1800" dirty="0" smtClean="0"/>
              <a:t>email, </a:t>
            </a:r>
            <a:r>
              <a:rPr lang="th-TH" sz="1800" dirty="0" smtClean="0"/>
              <a:t>เบอร์โทร</a:t>
            </a:r>
            <a:endParaRPr lang="th-TH" sz="1800" dirty="0"/>
          </a:p>
        </p:txBody>
      </p:sp>
      <p:sp>
        <p:nvSpPr>
          <p:cNvPr id="16" name="Left Arrow 15"/>
          <p:cNvSpPr/>
          <p:nvPr/>
        </p:nvSpPr>
        <p:spPr>
          <a:xfrm>
            <a:off x="6978969" y="3454453"/>
            <a:ext cx="276045" cy="1639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TextBox 16"/>
          <p:cNvSpPr txBox="1"/>
          <p:nvPr/>
        </p:nvSpPr>
        <p:spPr>
          <a:xfrm>
            <a:off x="6987594" y="2212348"/>
            <a:ext cx="556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 smtClean="0"/>
              <a:t>*</a:t>
            </a:r>
            <a:endParaRPr lang="th-TH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7014093" y="3721070"/>
            <a:ext cx="384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/>
              <a:t>ทักมาใน </a:t>
            </a:r>
            <a:r>
              <a:rPr lang="en-US" sz="1800" dirty="0" smtClean="0"/>
              <a:t>Inbox </a:t>
            </a:r>
            <a:r>
              <a:rPr lang="th-TH" sz="1800" dirty="0" smtClean="0"/>
              <a:t>เน้นปิดการขาย –</a:t>
            </a:r>
            <a:r>
              <a:rPr lang="en-US" sz="1800" dirty="0" smtClean="0"/>
              <a:t>cost </a:t>
            </a:r>
            <a:r>
              <a:rPr lang="th-TH" sz="1800" dirty="0" smtClean="0"/>
              <a:t>สูง</a:t>
            </a:r>
            <a:endParaRPr lang="th-TH" sz="1800" dirty="0"/>
          </a:p>
        </p:txBody>
      </p:sp>
      <p:sp>
        <p:nvSpPr>
          <p:cNvPr id="19" name="Left Arrow 18"/>
          <p:cNvSpPr/>
          <p:nvPr/>
        </p:nvSpPr>
        <p:spPr>
          <a:xfrm>
            <a:off x="6787685" y="3830128"/>
            <a:ext cx="226408" cy="1575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8706065" y="1952299"/>
            <a:ext cx="3093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/>
              <a:t>เหมาะกับ </a:t>
            </a:r>
            <a:r>
              <a:rPr lang="en-US" sz="1800" dirty="0" smtClean="0"/>
              <a:t>website </a:t>
            </a:r>
            <a:r>
              <a:rPr lang="th-TH" sz="1800" dirty="0" smtClean="0"/>
              <a:t>กรอกซื้อสินค้า</a:t>
            </a:r>
            <a:endParaRPr lang="th-TH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8774501" y="2339963"/>
            <a:ext cx="27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/>
              <a:t>เหมาะกับ </a:t>
            </a:r>
            <a:r>
              <a:rPr lang="en-US" sz="1800" dirty="0" smtClean="0"/>
              <a:t>web e- commerce</a:t>
            </a:r>
            <a:endParaRPr lang="th-TH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2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929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4400"/>
              <a:buFont typeface="Century Schoolbook"/>
              <a:buNone/>
            </a:pPr>
            <a:r>
              <a:rPr lang="th-TH"/>
              <a:t>Facebook Ads: Tools</a:t>
            </a:r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body" idx="1"/>
          </p:nvPr>
        </p:nvSpPr>
        <p:spPr>
          <a:xfrm>
            <a:off x="2933700" y="1618592"/>
            <a:ext cx="8770571" cy="683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lvl="0" indent="-320040" algn="l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2000"/>
              <a:buChar char="–"/>
            </a:pPr>
            <a:r>
              <a:rPr lang="th-TH" u="sng">
                <a:solidFill>
                  <a:schemeClr val="hlink"/>
                </a:solidFill>
                <a:hlinkClick r:id="rId3"/>
              </a:rPr>
              <a:t>https://www.facebook.com/ads/tools/text_overlay</a:t>
            </a:r>
            <a:endParaRPr/>
          </a:p>
        </p:txBody>
      </p:sp>
      <p:pic>
        <p:nvPicPr>
          <p:cNvPr id="175" name="Google Shape;17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3700" y="2380590"/>
            <a:ext cx="6547069" cy="4409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2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936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96" t="20404" r="24367" b="33252"/>
          <a:stretch/>
        </p:blipFill>
        <p:spPr>
          <a:xfrm>
            <a:off x="3346703" y="1522278"/>
            <a:ext cx="7588763" cy="4101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1237" y="5884276"/>
            <a:ext cx="8273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VDO- </a:t>
            </a:r>
            <a:r>
              <a:rPr lang="th-TH" sz="1600" dirty="0" smtClean="0"/>
              <a:t>คนที่เคยดู </a:t>
            </a:r>
            <a:r>
              <a:rPr lang="en-US" sz="1600" dirty="0" smtClean="0"/>
              <a:t>VDO </a:t>
            </a:r>
            <a:r>
              <a:rPr lang="th-TH" sz="1600" dirty="0" smtClean="0"/>
              <a:t>เกิน 3 วินาที</a:t>
            </a:r>
          </a:p>
          <a:p>
            <a:r>
              <a:rPr lang="en-US" sz="1600" dirty="0" smtClean="0"/>
              <a:t>IG profile – </a:t>
            </a:r>
            <a:r>
              <a:rPr lang="th-TH" sz="1600" dirty="0" smtClean="0"/>
              <a:t>คนที่ </a:t>
            </a:r>
            <a:r>
              <a:rPr lang="en-US" sz="1600" dirty="0" smtClean="0"/>
              <a:t>save post, </a:t>
            </a:r>
            <a:r>
              <a:rPr lang="th-TH" sz="1600" dirty="0" smtClean="0"/>
              <a:t>เคย </a:t>
            </a:r>
            <a:r>
              <a:rPr lang="en-US" sz="1600" dirty="0" smtClean="0"/>
              <a:t>DM </a:t>
            </a:r>
            <a:r>
              <a:rPr lang="th-TH" sz="1600" dirty="0" smtClean="0"/>
              <a:t>หาเรา</a:t>
            </a:r>
            <a:endParaRPr lang="th-TH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296139" y="568171"/>
            <a:ext cx="3444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กลุ่ม </a:t>
            </a:r>
            <a:r>
              <a:rPr lang="en-US" dirty="0" smtClean="0"/>
              <a:t>audience</a:t>
            </a:r>
            <a:r>
              <a:rPr lang="th-TH" dirty="0" smtClean="0"/>
              <a:t>มี </a:t>
            </a:r>
            <a:r>
              <a:rPr lang="en-US" dirty="0" smtClean="0"/>
              <a:t>engagement </a:t>
            </a:r>
            <a:r>
              <a:rPr lang="th-TH" dirty="0" smtClean="0"/>
              <a:t>กับเรา </a:t>
            </a:r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2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409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825" t="47024" r="18019" b="5808"/>
          <a:stretch/>
        </p:blipFill>
        <p:spPr>
          <a:xfrm>
            <a:off x="0" y="187585"/>
            <a:ext cx="8719101" cy="5364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1147" y="3797336"/>
            <a:ext cx="5960853" cy="17543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Daily</a:t>
            </a:r>
            <a:r>
              <a:rPr lang="en-US" sz="1800" dirty="0" smtClean="0"/>
              <a:t> – </a:t>
            </a:r>
            <a:r>
              <a:rPr lang="th-TH" sz="1800" dirty="0" smtClean="0"/>
              <a:t>จ่ายเงินต่อวัน ด้วยเงินคงที่</a:t>
            </a:r>
          </a:p>
          <a:p>
            <a:pPr marL="457200" indent="-457200">
              <a:buFontTx/>
              <a:buChar char="-"/>
            </a:pPr>
            <a:r>
              <a:rPr lang="th-TH" sz="1800" dirty="0" smtClean="0"/>
              <a:t>ถ้าวันไหน </a:t>
            </a:r>
            <a:r>
              <a:rPr lang="en-US" sz="1800" dirty="0" smtClean="0"/>
              <a:t>Bid </a:t>
            </a:r>
            <a:r>
              <a:rPr lang="th-TH" sz="1800" dirty="0" smtClean="0"/>
              <a:t>สูง ส่งผลให้ </a:t>
            </a:r>
            <a:r>
              <a:rPr lang="en-US" sz="1800" dirty="0" smtClean="0"/>
              <a:t>Ad </a:t>
            </a:r>
            <a:r>
              <a:rPr lang="th-TH" sz="1800" dirty="0" smtClean="0"/>
              <a:t>สูงตาม</a:t>
            </a:r>
          </a:p>
          <a:p>
            <a:r>
              <a:rPr lang="en-US" sz="1800" u="sng" dirty="0" smtClean="0"/>
              <a:t>Lifetime Budget –</a:t>
            </a:r>
            <a:r>
              <a:rPr lang="en-US" sz="1800" dirty="0" smtClean="0"/>
              <a:t> </a:t>
            </a:r>
            <a:r>
              <a:rPr lang="th-TH" sz="1800" dirty="0" smtClean="0"/>
              <a:t>โฆษณาไปยังกลุ่มเป้าหมายด้วยเงินไม่คงที่ / ใช้หมดตามเวลาที่กำหนด</a:t>
            </a:r>
          </a:p>
          <a:p>
            <a:pPr marL="285750" indent="-285750">
              <a:buFontTx/>
              <a:buChar char="-"/>
            </a:pPr>
            <a:r>
              <a:rPr lang="th-TH" sz="1800" dirty="0" smtClean="0"/>
              <a:t>จะเลือกโฆษณาในวันที่ </a:t>
            </a:r>
            <a:r>
              <a:rPr lang="en-US" sz="1800" dirty="0" smtClean="0"/>
              <a:t>Bid </a:t>
            </a:r>
            <a:r>
              <a:rPr lang="th-TH" sz="1800" dirty="0" smtClean="0"/>
              <a:t>ไม่สูงมาก</a:t>
            </a:r>
          </a:p>
          <a:p>
            <a:pPr marL="285750" indent="-285750">
              <a:buFontTx/>
              <a:buChar char="-"/>
            </a:pPr>
            <a:r>
              <a:rPr lang="th-TH" sz="1800" dirty="0" smtClean="0"/>
              <a:t>กำหนดช่วงเวลาได้ ว่ายิง </a:t>
            </a:r>
            <a:r>
              <a:rPr lang="en-US" sz="1800" dirty="0" smtClean="0"/>
              <a:t>Ad </a:t>
            </a:r>
            <a:r>
              <a:rPr lang="th-TH" sz="1800" dirty="0" smtClean="0"/>
              <a:t>ตอนไหน</a:t>
            </a:r>
            <a:endParaRPr lang="th-TH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2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039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OA Business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3775854" y="2303433"/>
            <a:ext cx="7025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3600" dirty="0" smtClean="0"/>
              <a:t>สมัคร </a:t>
            </a:r>
            <a:r>
              <a:rPr lang="th-TH" sz="3600" dirty="0" err="1" smtClean="0"/>
              <a:t>Line</a:t>
            </a:r>
            <a:r>
              <a:rPr lang="th-TH" sz="3600" dirty="0" smtClean="0"/>
              <a:t> </a:t>
            </a:r>
            <a:r>
              <a:rPr lang="th-TH" sz="3600" dirty="0" err="1" smtClean="0"/>
              <a:t>official</a:t>
            </a:r>
            <a:r>
              <a:rPr lang="th-TH" sz="3600" dirty="0" smtClean="0"/>
              <a:t> </a:t>
            </a:r>
            <a:r>
              <a:rPr lang="th-TH" sz="3600" dirty="0" err="1" smtClean="0"/>
              <a:t>account</a:t>
            </a:r>
            <a:endParaRPr lang="th-TH" sz="3600" dirty="0" smtClean="0"/>
          </a:p>
          <a:p>
            <a:pPr marL="514350" indent="-514350">
              <a:buAutoNum type="arabicPeriod"/>
            </a:pPr>
            <a:r>
              <a:rPr lang="th-TH" sz="3600" dirty="0" smtClean="0"/>
              <a:t>สมัคร </a:t>
            </a:r>
            <a:r>
              <a:rPr lang="th-TH" sz="3600" dirty="0" err="1" smtClean="0"/>
              <a:t>Premium</a:t>
            </a:r>
            <a:r>
              <a:rPr lang="th-TH" sz="3600" dirty="0" smtClean="0"/>
              <a:t> </a:t>
            </a:r>
            <a:r>
              <a:rPr lang="th-TH" sz="3600" dirty="0" err="1" smtClean="0"/>
              <a:t>ID</a:t>
            </a:r>
            <a:endParaRPr lang="th-TH" sz="3600" dirty="0" smtClean="0"/>
          </a:p>
          <a:p>
            <a:pPr marL="514350" indent="-514350">
              <a:buAutoNum type="arabicPeriod"/>
            </a:pPr>
            <a:r>
              <a:rPr lang="th-TH" sz="3600" dirty="0" smtClean="0"/>
              <a:t>การเพิ่ม </a:t>
            </a:r>
            <a:r>
              <a:rPr lang="th-TH" sz="3600" dirty="0" err="1" smtClean="0"/>
              <a:t>Admin</a:t>
            </a:r>
            <a:r>
              <a:rPr lang="th-TH" sz="3600" dirty="0" smtClean="0"/>
              <a:t> </a:t>
            </a:r>
          </a:p>
          <a:p>
            <a:pPr marL="514350" indent="-514350">
              <a:buAutoNum type="arabicPeriod"/>
            </a:pPr>
            <a:r>
              <a:rPr lang="th-TH" sz="3600" dirty="0" smtClean="0"/>
              <a:t>การติด </a:t>
            </a:r>
            <a:r>
              <a:rPr lang="th-TH" sz="3600" dirty="0" err="1" smtClean="0"/>
              <a:t>Tag</a:t>
            </a:r>
            <a:r>
              <a:rPr lang="th-TH" sz="3600" dirty="0" smtClean="0"/>
              <a:t> และทำ </a:t>
            </a:r>
            <a:r>
              <a:rPr lang="en-US" sz="3600" dirty="0" smtClean="0"/>
              <a:t>Quit Reply</a:t>
            </a:r>
            <a:endParaRPr lang="th-TH" sz="3600" dirty="0" smtClean="0"/>
          </a:p>
          <a:p>
            <a:pPr marL="514350" indent="-514350">
              <a:buAutoNum type="arabicPeriod"/>
            </a:pPr>
            <a:r>
              <a:rPr lang="th-TH" sz="3600" dirty="0" smtClean="0"/>
              <a:t>การทำ </a:t>
            </a:r>
            <a:r>
              <a:rPr lang="th-TH" sz="3600" dirty="0" err="1" smtClean="0"/>
              <a:t>Rich</a:t>
            </a:r>
            <a:r>
              <a:rPr lang="th-TH" sz="3600" dirty="0" smtClean="0"/>
              <a:t> </a:t>
            </a:r>
            <a:r>
              <a:rPr lang="th-TH" sz="3600" dirty="0" err="1" smtClean="0"/>
              <a:t>me</a:t>
            </a:r>
            <a:r>
              <a:rPr lang="en-US" sz="3600" dirty="0"/>
              <a:t>s</a:t>
            </a:r>
            <a:r>
              <a:rPr lang="th-TH" sz="3600" dirty="0" err="1" smtClean="0"/>
              <a:t>sage</a:t>
            </a:r>
            <a:r>
              <a:rPr lang="th-TH" sz="3600" dirty="0" smtClean="0"/>
              <a:t> และ </a:t>
            </a:r>
            <a:r>
              <a:rPr lang="th-TH" sz="3600" dirty="0" err="1" smtClean="0"/>
              <a:t>Rich</a:t>
            </a:r>
            <a:r>
              <a:rPr lang="th-TH" sz="3600" dirty="0" smtClean="0"/>
              <a:t> m</a:t>
            </a:r>
            <a:r>
              <a:rPr lang="en-US" sz="3600" dirty="0" smtClean="0"/>
              <a:t>e</a:t>
            </a:r>
            <a:r>
              <a:rPr lang="th-TH" sz="3600" dirty="0" err="1" smtClean="0"/>
              <a:t>nu</a:t>
            </a:r>
            <a:endParaRPr lang="th-TH" sz="3600" dirty="0" smtClean="0"/>
          </a:p>
          <a:p>
            <a:pPr marL="514350" indent="-514350">
              <a:buFontTx/>
              <a:buAutoNum type="arabicPeriod"/>
            </a:pPr>
            <a:r>
              <a:rPr lang="th-TH" sz="3600" dirty="0"/>
              <a:t>การทำ </a:t>
            </a:r>
            <a:r>
              <a:rPr lang="th-TH" sz="3600" dirty="0" err="1"/>
              <a:t>Broadcast</a:t>
            </a:r>
            <a:r>
              <a:rPr lang="th-TH" sz="3600" dirty="0"/>
              <a:t> แบบ เลือก </a:t>
            </a:r>
            <a:r>
              <a:rPr lang="th-TH" sz="3600" dirty="0" err="1" smtClean="0"/>
              <a:t>Audi</a:t>
            </a:r>
            <a:r>
              <a:rPr lang="en-US" sz="3600" dirty="0" err="1" smtClean="0"/>
              <a:t>ence</a:t>
            </a:r>
            <a:endParaRPr lang="th-TH" sz="3600" dirty="0"/>
          </a:p>
          <a:p>
            <a:pPr marL="514350" indent="-514350">
              <a:buAutoNum type="arabicPeriod"/>
            </a:pPr>
            <a:r>
              <a:rPr lang="th-TH" sz="3600" dirty="0" smtClean="0"/>
              <a:t>การดู </a:t>
            </a:r>
            <a:r>
              <a:rPr lang="en-US" sz="3600" dirty="0" smtClean="0"/>
              <a:t>Insight </a:t>
            </a:r>
            <a:r>
              <a:rPr lang="th-TH" sz="3600" dirty="0" smtClean="0"/>
              <a:t>ดู </a:t>
            </a:r>
            <a:r>
              <a:rPr lang="en-US" sz="3600" dirty="0" smtClean="0"/>
              <a:t>Block rate</a:t>
            </a:r>
            <a:endParaRPr lang="th-TH" sz="3600" dirty="0" smtClean="0"/>
          </a:p>
          <a:p>
            <a:pPr marL="514350" indent="-514350">
              <a:buAutoNum type="arabicPeriod"/>
            </a:pP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2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191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Google Ads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3775854" y="2303433"/>
            <a:ext cx="702549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3600" dirty="0" smtClean="0"/>
              <a:t>รู้จักกับโฆษณาจาก </a:t>
            </a:r>
            <a:r>
              <a:rPr lang="en-US" sz="3600" dirty="0" smtClean="0"/>
              <a:t>Google</a:t>
            </a:r>
            <a:endParaRPr lang="th-TH" sz="3600" dirty="0" smtClean="0"/>
          </a:p>
          <a:p>
            <a:pPr marL="514350" indent="-514350">
              <a:buAutoNum type="arabicPeriod"/>
            </a:pPr>
            <a:r>
              <a:rPr lang="en-US" sz="3600" dirty="0" smtClean="0"/>
              <a:t>Keyword Search</a:t>
            </a:r>
          </a:p>
          <a:p>
            <a:pPr marL="514350" indent="-514350">
              <a:buAutoNum type="arabicPeriod"/>
            </a:pPr>
            <a:r>
              <a:rPr lang="en-US" sz="3600" dirty="0" smtClean="0"/>
              <a:t>Google display network</a:t>
            </a:r>
          </a:p>
          <a:p>
            <a:pPr marL="514350" indent="-514350">
              <a:buAutoNum type="arabicPeriod"/>
            </a:pPr>
            <a:r>
              <a:rPr lang="en-US" sz="3600" dirty="0" smtClean="0"/>
              <a:t>Google shopping Ads</a:t>
            </a:r>
            <a:endParaRPr lang="th-TH" sz="3600" dirty="0" smtClean="0"/>
          </a:p>
          <a:p>
            <a:pPr marL="514350" indent="-514350">
              <a:buAutoNum type="arabicPeriod"/>
            </a:pP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2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950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Wordpress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4114182" y="2468025"/>
            <a:ext cx="70254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Why </a:t>
            </a:r>
            <a:r>
              <a:rPr lang="en-US" sz="3600" dirty="0" err="1"/>
              <a:t>W</a:t>
            </a:r>
            <a:r>
              <a:rPr lang="en-US" sz="3600" dirty="0" err="1" smtClean="0"/>
              <a:t>ordpress</a:t>
            </a:r>
            <a:endParaRPr lang="en-US" sz="3600" dirty="0" smtClean="0"/>
          </a:p>
          <a:p>
            <a:endParaRPr lang="th-TH" dirty="0"/>
          </a:p>
          <a:p>
            <a:pPr marL="514350" indent="-514350">
              <a:buAutoNum type="arabicPeriod"/>
            </a:pP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4397646" y="2976266"/>
            <a:ext cx="7025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th-TH" dirty="0"/>
          </a:p>
          <a:p>
            <a:pPr marL="514350" indent="-514350">
              <a:buAutoNum type="arabicPeriod"/>
            </a:pPr>
            <a:r>
              <a:rPr lang="th-TH" dirty="0" smtClean="0"/>
              <a:t>เป็นที่นิยม</a:t>
            </a:r>
            <a:r>
              <a:rPr lang="th-TH" dirty="0" err="1" smtClean="0"/>
              <a:t>ทำเว็ป</a:t>
            </a:r>
            <a:r>
              <a:rPr lang="th-TH" dirty="0" smtClean="0"/>
              <a:t>ไซด์มากเป็นอันดับ 1</a:t>
            </a:r>
          </a:p>
          <a:p>
            <a:pPr marL="514350" indent="-514350">
              <a:buAutoNum type="arabicPeriod"/>
            </a:pPr>
            <a:r>
              <a:rPr lang="th-TH" dirty="0" smtClean="0"/>
              <a:t>พัฒนาต่อยอดได้</a:t>
            </a:r>
          </a:p>
          <a:p>
            <a:pPr marL="514350" indent="-514350">
              <a:buAutoNum type="arabicPeriod"/>
            </a:pPr>
            <a:r>
              <a:rPr lang="th-TH" dirty="0" smtClean="0"/>
              <a:t>เหมาะกับการทำ </a:t>
            </a:r>
            <a:r>
              <a:rPr lang="en-US" dirty="0" smtClean="0"/>
              <a:t>SEO </a:t>
            </a:r>
            <a:r>
              <a:rPr lang="th-TH" dirty="0" smtClean="0"/>
              <a:t>และ </a:t>
            </a:r>
            <a:r>
              <a:rPr lang="en-US" dirty="0" smtClean="0"/>
              <a:t>Facebook Ads</a:t>
            </a:r>
          </a:p>
          <a:p>
            <a:pPr marL="514350" indent="-514350">
              <a:buAutoNum type="arabicPeriod"/>
            </a:pPr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2" y="0"/>
            <a:ext cx="1364853" cy="13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9137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6274</TotalTime>
  <Words>2963</Words>
  <Application>Microsoft Office PowerPoint</Application>
  <PresentationFormat>Widescreen</PresentationFormat>
  <Paragraphs>490</Paragraphs>
  <Slides>100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1" baseType="lpstr">
      <vt:lpstr>Kozuka Gothic Pr6N B</vt:lpstr>
      <vt:lpstr>-apple-system</vt:lpstr>
      <vt:lpstr>Bai Jamjuree</vt:lpstr>
      <vt:lpstr>Calibri</vt:lpstr>
      <vt:lpstr>Century Schoolbook</vt:lpstr>
      <vt:lpstr>Corbel</vt:lpstr>
      <vt:lpstr>Cordia New</vt:lpstr>
      <vt:lpstr>KodchiangUPC</vt:lpstr>
      <vt:lpstr>Source Sans Pro</vt:lpstr>
      <vt:lpstr>Wingdings</vt:lpstr>
      <vt:lpstr>Feathered</vt:lpstr>
      <vt:lpstr>Branding strategy  เพราะการสร้างแบรนด์ ไม่ได้มีเพียงแค่การยิง AD </vt:lpstr>
      <vt:lpstr>Background</vt:lpstr>
      <vt:lpstr>Course outline</vt:lpstr>
      <vt:lpstr>PowerPoint Presentation</vt:lpstr>
      <vt:lpstr>PowerPoint Presentation</vt:lpstr>
      <vt:lpstr>Brand Awareness : การสร้างแบรนด์ให้จดจำ</vt:lpstr>
      <vt:lpstr>PowerPoint Presentation</vt:lpstr>
      <vt:lpstr>Customer Journey การวิเคราะห์การเดินทางของผู้บริโภคออนไลน์</vt:lpstr>
      <vt:lpstr>Customer Journey การวิเคราะห์การเดินทางของผู้บริโภคออนไลน์</vt:lpstr>
      <vt:lpstr>PowerPoint Presentation</vt:lpstr>
      <vt:lpstr>Customer Journey  มีความสำคัญอย่างไร?</vt:lpstr>
      <vt:lpstr>PowerPoint Presentation</vt:lpstr>
      <vt:lpstr>PowerPoint Presentation</vt:lpstr>
      <vt:lpstr>PowerPoint Presentation</vt:lpstr>
      <vt:lpstr>PowerPoint Presentation</vt:lpstr>
      <vt:lpstr>Branding Strategy</vt:lpstr>
      <vt:lpstr>4 คำถามที่ต้องตอบก่อนสร้างแบรนด์</vt:lpstr>
      <vt:lpstr>เทคนิคการตั้งชื่อแบรนด์ให้ปังและจำง่าย </vt:lpstr>
      <vt:lpstr>เทคนิคการตั้งชื่อแบรนด์ให้ปังและจำง่าย (ต่อ) </vt:lpstr>
      <vt:lpstr>PowerPoint Presentation</vt:lpstr>
      <vt:lpstr>ทำไม Corporate Identity  ถึงสำคัญ </vt:lpstr>
      <vt:lpstr>ทำไม CI ถึงสำคัญ </vt:lpstr>
      <vt:lpstr>องค์ประกอบของ CI มีอะไรบ้าง</vt:lpstr>
      <vt:lpstr>PowerPoint Presentation</vt:lpstr>
      <vt:lpstr>How do you develop the right corporate identity for your business?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 Customized Communication : MCC การสื่อสารจากแบรนด์แบบ ใกล้ชิด และ ใส่ใจ</vt:lpstr>
      <vt:lpstr>การสร้างแบรนด์โดยการสื่อสาร</vt:lpstr>
      <vt:lpstr>การสร้างแบรนด์โดยการสื่อสาร</vt:lpstr>
      <vt:lpstr>การสร้างแบรนด์โดยการสื่อสาร</vt:lpstr>
      <vt:lpstr>ร้านซ่อม คอมพิวเตอร์ยังต้องสร้างคาแรคเตอร์ ให้สะดุดตา, จดจำได้ และแตกต่าง!!</vt:lpstr>
      <vt:lpstr>Here are 8 big branding trends for 2020:</vt:lpstr>
      <vt:lpstr>1. Warm-toned, neon gradients </vt:lpstr>
      <vt:lpstr>2. Boldly minimal metallic materials </vt:lpstr>
      <vt:lpstr>3. Free-spirited typography </vt:lpstr>
      <vt:lpstr>4. Refined line art </vt:lpstr>
      <vt:lpstr>5. Sunny, optimistic brand designs </vt:lpstr>
      <vt:lpstr>6. Nuanced minimalism </vt:lpstr>
      <vt:lpstr>7. Visual storytelling </vt:lpstr>
      <vt:lpstr>8. Earth-toned, natural branding </vt:lpstr>
      <vt:lpstr>Social Media</vt:lpstr>
      <vt:lpstr>Build Brand Awareness by Social Media</vt:lpstr>
      <vt:lpstr>PowerPoint Presentation</vt:lpstr>
      <vt:lpstr>Social Media in Thailand</vt:lpstr>
      <vt:lpstr>PowerPoint Presentation</vt:lpstr>
      <vt:lpstr>Potential Reach สำหรับการซื้อโฆษณาบน Facebook ในประเทศไทยยังคงอยู่ที่ 50 ล้านคนไม่ต่างจากข้อมูลเมื่อต้นปี 2018 กรุงเทพยังคงเป็นเมืองที่ประชากรเล่น Facebook มากที่สุดในโลก </vt:lpstr>
      <vt:lpstr>PowerPoint Presentation</vt:lpstr>
      <vt:lpstr>PowerPoint Presentation</vt:lpstr>
      <vt:lpstr>PowerPoint Presentation</vt:lpstr>
      <vt:lpstr>PowerPoint Presentation</vt:lpstr>
      <vt:lpstr>Why Instagram</vt:lpstr>
      <vt:lpstr>ทำ Content ให้ปัง</vt:lpstr>
      <vt:lpstr>การสร้าง content ใส่เรื่องเล่าให้แบรนด์</vt:lpstr>
      <vt:lpstr>องค์ประกอบ Content </vt:lpstr>
      <vt:lpstr>องค์ประกอบ Content </vt:lpstr>
      <vt:lpstr>PowerPoint Presentation</vt:lpstr>
      <vt:lpstr>Post อะไรดี</vt:lpstr>
      <vt:lpstr>Post อะไรดี</vt:lpstr>
      <vt:lpstr>Sale content</vt:lpstr>
      <vt:lpstr>PowerPoint Presentation</vt:lpstr>
      <vt:lpstr>Source of content</vt:lpstr>
      <vt:lpstr>PowerPoint Presentation</vt:lpstr>
      <vt:lpstr>PowerPoint Presentation</vt:lpstr>
      <vt:lpstr>PowerPoint Presentation</vt:lpstr>
      <vt:lpstr>PowerPoint Presentation</vt:lpstr>
      <vt:lpstr>ทำ content ให้ปัง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รูปแบบ Headline</vt:lpstr>
      <vt:lpstr>PowerPoint Presentation</vt:lpstr>
      <vt:lpstr>Persona canvas workshop</vt:lpstr>
      <vt:lpstr>Online Assets ที่ทุกแบรนด์ต้องมี</vt:lpstr>
      <vt:lpstr>PowerPoint Presentation</vt:lpstr>
      <vt:lpstr>PowerPoint Presentation</vt:lpstr>
      <vt:lpstr>PowerPoint Presentation</vt:lpstr>
      <vt:lpstr>PowerPoint Presentation</vt:lpstr>
      <vt:lpstr>Instagram technic</vt:lpstr>
      <vt:lpstr>Line OA</vt:lpstr>
      <vt:lpstr>Facebook Tutorial :  </vt:lpstr>
      <vt:lpstr>Finding your 5 differentiators</vt:lpstr>
      <vt:lpstr>Marketing Funnel</vt:lpstr>
      <vt:lpstr>Marketing Performance</vt:lpstr>
      <vt:lpstr>PowerPoint Presentation</vt:lpstr>
      <vt:lpstr>Facebook Ads: Tools</vt:lpstr>
      <vt:lpstr>PowerPoint Presentation</vt:lpstr>
      <vt:lpstr>PowerPoint Presentation</vt:lpstr>
      <vt:lpstr>LINE OA Business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Instagram Turitorial : สร้างแบรนด์ให้โด่งดัง และทำเงินล้านด้วย IG</dc:title>
  <dc:creator>Opec Siwachon</dc:creator>
  <cp:lastModifiedBy>Opec Siwachon</cp:lastModifiedBy>
  <cp:revision>184</cp:revision>
  <cp:lastPrinted>2020-06-19T03:31:57Z</cp:lastPrinted>
  <dcterms:created xsi:type="dcterms:W3CDTF">2019-12-22T11:26:12Z</dcterms:created>
  <dcterms:modified xsi:type="dcterms:W3CDTF">2020-07-03T12:35:25Z</dcterms:modified>
</cp:coreProperties>
</file>